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845" r:id="rId1"/>
  </p:sldMasterIdLst>
  <p:sldIdLst>
    <p:sldId id="256" r:id="rId2"/>
    <p:sldId id="268" r:id="rId3"/>
    <p:sldId id="264" r:id="rId4"/>
    <p:sldId id="269" r:id="rId5"/>
    <p:sldId id="262" r:id="rId6"/>
    <p:sldId id="273" r:id="rId7"/>
    <p:sldId id="258" r:id="rId8"/>
    <p:sldId id="261" r:id="rId9"/>
    <p:sldId id="27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0" autoAdjust="0"/>
    <p:restoredTop sz="94660"/>
  </p:normalViewPr>
  <p:slideViewPr>
    <p:cSldViewPr snapToGrid="0">
      <p:cViewPr varScale="1">
        <p:scale>
          <a:sx n="90" d="100"/>
          <a:sy n="90" d="100"/>
        </p:scale>
        <p:origin x="2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9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6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79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0245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01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7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28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6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4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8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3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1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1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3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9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3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8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  <p:sldLayoutId id="2147484858" r:id="rId13"/>
    <p:sldLayoutId id="2147484859" r:id="rId14"/>
    <p:sldLayoutId id="2147484860" r:id="rId15"/>
    <p:sldLayoutId id="2147484861" r:id="rId16"/>
    <p:sldLayoutId id="214748486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AFF543-4278-4A0D-B902-72F27A466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714505"/>
            <a:ext cx="9448800" cy="1825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dirty="0">
                <a:latin typeface="Segoe UI Symbol" panose="020B0502040204020203" pitchFamily="34" charset="0"/>
                <a:ea typeface="Segoe UI Symbol" panose="020B0502040204020203" pitchFamily="34" charset="0"/>
              </a:rPr>
              <a:t>La rivoluzione umanistica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DC4C64-F737-4A75-99FE-AED4B6676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937000"/>
            <a:ext cx="9448800" cy="3937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6000" lvl="0"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1600" dirty="0">
                <a:solidFill>
                  <a:prstClr val="black"/>
                </a:solidFill>
              </a:rPr>
              <a:t>La rivoluzione umanistica è il passaggio dall' età medioevale a quella moderna, cioè dal 1400 al 1500. </a:t>
            </a:r>
          </a:p>
          <a:p>
            <a:pPr algn="r"/>
            <a:endParaRPr lang="it-IT" sz="28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1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6F942A-1114-401E-B69F-7F7356E7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403" y="2689721"/>
            <a:ext cx="8930309" cy="1524470"/>
          </a:xfr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/>
          <a:lstStyle/>
          <a:p>
            <a:pPr algn="ctr"/>
            <a:r>
              <a:rPr lang="it-IT" dirty="0"/>
              <a:t>Grazie per l’attenzione</a:t>
            </a:r>
            <a:br>
              <a:rPr lang="it-IT" dirty="0"/>
            </a:br>
            <a:endParaRPr lang="it-IT" sz="1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0F1638-682A-446E-A233-E89E26F296FB}"/>
              </a:ext>
            </a:extLst>
          </p:cNvPr>
          <p:cNvSpPr txBox="1"/>
          <p:nvPr/>
        </p:nvSpPr>
        <p:spPr>
          <a:xfrm>
            <a:off x="7991062" y="4638261"/>
            <a:ext cx="245165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Focanti Flavia</a:t>
            </a:r>
          </a:p>
          <a:p>
            <a:r>
              <a:rPr lang="it-IT" dirty="0" err="1"/>
              <a:t>Cicuto</a:t>
            </a:r>
            <a:r>
              <a:rPr lang="it-IT" dirty="0"/>
              <a:t> Silvia</a:t>
            </a:r>
          </a:p>
          <a:p>
            <a:r>
              <a:rPr lang="it-IT" dirty="0"/>
              <a:t>Di Gennaro Melanie</a:t>
            </a:r>
          </a:p>
          <a:p>
            <a:r>
              <a:rPr lang="it-IT" dirty="0"/>
              <a:t>Del Padre Gabriella</a:t>
            </a:r>
          </a:p>
        </p:txBody>
      </p:sp>
    </p:spTree>
    <p:extLst>
      <p:ext uri="{BB962C8B-B14F-4D97-AF65-F5344CB8AC3E}">
        <p14:creationId xmlns:p14="http://schemas.microsoft.com/office/powerpoint/2010/main" val="148152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4DD19-7FCF-4020-BDF3-87B8C4DB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761999"/>
            <a:ext cx="8013700" cy="9144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Contesto storico-sociale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072435-6740-4771-8109-BF429C0EC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991" y="3343539"/>
            <a:ext cx="3176112" cy="62653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r>
              <a:rPr lang="it-IT" sz="2000" b="1" i="1" u="sng" dirty="0"/>
              <a:t>Carta d'Europa del 1572</a:t>
            </a:r>
            <a:endParaRPr lang="it-IT" sz="20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F42B27-884C-429B-A928-51EFC7A1F32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0500" y="1892301"/>
            <a:ext cx="8013700" cy="472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800" dirty="0">
                <a:cs typeface="Arial" panose="020B0604020202020204" pitchFamily="34" charset="0"/>
              </a:rPr>
              <a:t>Il XV secolo fu un'epoca di grandi sconvolgimenti economici, politici, religiosi e sociali, infatti viene assunta come epoca di confine tra </a:t>
            </a:r>
            <a:r>
              <a:rPr lang="it-IT" altLang="it-IT" sz="1800" b="1" dirty="0">
                <a:cs typeface="Arial" panose="020B0604020202020204" pitchFamily="34" charset="0"/>
              </a:rPr>
              <a:t>b</a:t>
            </a:r>
            <a:r>
              <a:rPr lang="it-IT" altLang="it-IT" sz="1800" b="1" dirty="0">
                <a:solidFill>
                  <a:schemeClr val="tx1"/>
                </a:solidFill>
                <a:cs typeface="Arial" panose="020B0604020202020204" pitchFamily="34" charset="0"/>
              </a:rPr>
              <a:t>asso</a:t>
            </a:r>
            <a:r>
              <a:rPr lang="it-IT" altLang="it-IT" sz="1800" b="1" dirty="0">
                <a:cs typeface="Arial" panose="020B0604020202020204" pitchFamily="34" charset="0"/>
              </a:rPr>
              <a:t> medioevo</a:t>
            </a:r>
            <a:r>
              <a:rPr lang="it-IT" altLang="it-IT" sz="1800" dirty="0">
                <a:cs typeface="Arial" panose="020B0604020202020204" pitchFamily="34" charset="0"/>
              </a:rPr>
              <a:t> e </a:t>
            </a:r>
            <a:r>
              <a:rPr lang="it-IT" altLang="it-IT" sz="1800" b="1" dirty="0">
                <a:cs typeface="Arial" panose="020B0604020202020204" pitchFamily="34" charset="0"/>
              </a:rPr>
              <a:t>evo moderno</a:t>
            </a:r>
            <a:r>
              <a:rPr lang="it-IT" altLang="it-IT" sz="1800" dirty="0">
                <a:cs typeface="Arial" panose="020B0604020202020204" pitchFamily="34" charset="0"/>
              </a:rPr>
              <a:t>.</a:t>
            </a:r>
            <a:endParaRPr lang="it-IT" altLang="it-IT" sz="18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800" dirty="0">
                <a:cs typeface="Arial" panose="020B0604020202020204" pitchFamily="34" charset="0"/>
              </a:rPr>
              <a:t>Tra gli eventi di maggior rottura in ambito politico ci furono la questione orientale, segnata dall'espansione dell'Impero Ottomano e un'altra caratterizzata dalla nascita degli Stati moderni, tra cui le monarchie nazionali di </a:t>
            </a:r>
            <a:r>
              <a:rPr lang="it-IT" altLang="it-IT" sz="1800" b="1" dirty="0">
                <a:cs typeface="Arial" panose="020B0604020202020204" pitchFamily="34" charset="0"/>
              </a:rPr>
              <a:t>Francia</a:t>
            </a:r>
            <a:r>
              <a:rPr lang="it-IT" altLang="it-IT" sz="1800" dirty="0">
                <a:cs typeface="Arial" panose="020B0604020202020204" pitchFamily="34" charset="0"/>
              </a:rPr>
              <a:t>,</a:t>
            </a:r>
            <a:r>
              <a:rPr lang="it-IT" altLang="it-IT" sz="1800" b="1" dirty="0">
                <a:cs typeface="Arial" panose="020B0604020202020204" pitchFamily="34" charset="0"/>
              </a:rPr>
              <a:t> Inghilterra </a:t>
            </a:r>
            <a:r>
              <a:rPr lang="it-IT" altLang="it-IT" sz="1800" dirty="0">
                <a:cs typeface="Arial" panose="020B0604020202020204" pitchFamily="34" charset="0"/>
              </a:rPr>
              <a:t>e</a:t>
            </a:r>
            <a:r>
              <a:rPr lang="it-IT" altLang="it-IT" sz="1800" b="1" dirty="0">
                <a:cs typeface="Arial" panose="020B0604020202020204" pitchFamily="34" charset="0"/>
              </a:rPr>
              <a:t> Spagna</a:t>
            </a:r>
            <a:r>
              <a:rPr lang="it-IT" altLang="it-IT" sz="1800" dirty="0">
                <a:cs typeface="Arial" panose="020B0604020202020204" pitchFamily="34" charset="0"/>
              </a:rPr>
              <a:t>, così come l'impero di </a:t>
            </a:r>
            <a:r>
              <a:rPr lang="it-IT" altLang="it-IT" sz="1800" b="1" dirty="0">
                <a:cs typeface="Arial" panose="020B0604020202020204" pitchFamily="34" charset="0"/>
              </a:rPr>
              <a:t>Carlo V</a:t>
            </a:r>
            <a:r>
              <a:rPr lang="it-IT" altLang="it-IT" sz="1800" dirty="0"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800" dirty="0">
                <a:cs typeface="Arial" panose="020B0604020202020204" pitchFamily="34" charset="0"/>
              </a:rPr>
              <a:t>In ambito economico e sociale, con la scoperta del </a:t>
            </a:r>
            <a:r>
              <a:rPr lang="it-IT" altLang="it-IT" sz="1800" b="1" dirty="0">
                <a:cs typeface="Arial" panose="020B0604020202020204" pitchFamily="34" charset="0"/>
              </a:rPr>
              <a:t>Nuovo Mondo</a:t>
            </a:r>
            <a:r>
              <a:rPr lang="it-IT" altLang="it-IT" sz="1800" dirty="0">
                <a:cs typeface="Arial" panose="020B0604020202020204" pitchFamily="34" charset="0"/>
              </a:rPr>
              <a:t>, avvengono espansioni coloniali che allargano l'orizzonte del mondo europeo. Iniziano enormi trasformazioni in Europa, accompagnate da squilibri e contraddizioni: se da una parte si fa spazio l'economia mercantile su scala mondiale, dall'altra le campagne restano legate a realtà tipiche dell'economia feudale. Il fulcro del commercio si sposta inoltre dal </a:t>
            </a:r>
            <a:r>
              <a:rPr lang="it-IT" altLang="it-IT" sz="1800" b="1" dirty="0">
                <a:cs typeface="Arial" panose="020B0604020202020204" pitchFamily="34" charset="0"/>
              </a:rPr>
              <a:t>Mar Mediterraneo</a:t>
            </a:r>
            <a:r>
              <a:rPr lang="it-IT" altLang="it-IT" sz="1800" dirty="0">
                <a:cs typeface="Arial" panose="020B0604020202020204" pitchFamily="34" charset="0"/>
              </a:rPr>
              <a:t> verso il Nord Europa e </a:t>
            </a:r>
            <a:r>
              <a:rPr lang="it-IT" altLang="it-IT" sz="1800" b="1" dirty="0">
                <a:cs typeface="Arial" panose="020B0604020202020204" pitchFamily="34" charset="0"/>
              </a:rPr>
              <a:t>l'Oceano Atlantico</a:t>
            </a:r>
            <a:r>
              <a:rPr lang="it-IT" altLang="it-IT" sz="1800" dirty="0">
                <a:cs typeface="Arial" panose="020B0604020202020204" pitchFamily="34" charset="0"/>
              </a:rPr>
              <a:t>.</a:t>
            </a:r>
            <a:endParaRPr lang="it-IT" altLang="it-IT" sz="18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800" dirty="0">
                <a:cs typeface="Arial" panose="020B0604020202020204" pitchFamily="34" charset="0"/>
              </a:rPr>
              <a:t>In ambito religioso avvenne la </a:t>
            </a:r>
            <a:r>
              <a:rPr lang="it-IT" altLang="it-IT" sz="1800" b="1" dirty="0">
                <a:cs typeface="Arial" panose="020B0604020202020204" pitchFamily="34" charset="0"/>
              </a:rPr>
              <a:t>Riforma protestante</a:t>
            </a:r>
            <a:r>
              <a:rPr lang="it-IT" altLang="it-IT" sz="1800" dirty="0">
                <a:cs typeface="Arial" panose="020B0604020202020204" pitchFamily="34" charset="0"/>
              </a:rPr>
              <a:t>, cioè la </a:t>
            </a:r>
            <a:r>
              <a:rPr lang="it-IT" altLang="it-IT" sz="1800" b="1" dirty="0">
                <a:cs typeface="Arial" panose="020B0604020202020204" pitchFamily="34" charset="0"/>
              </a:rPr>
              <a:t>separazione </a:t>
            </a:r>
            <a:r>
              <a:rPr lang="it-IT" altLang="it-IT" sz="1800" dirty="0">
                <a:cs typeface="Arial" panose="020B0604020202020204" pitchFamily="34" charset="0"/>
              </a:rPr>
              <a:t>fra </a:t>
            </a:r>
            <a:r>
              <a:rPr lang="it-IT" altLang="it-IT" sz="1800" b="1" dirty="0">
                <a:cs typeface="Arial" panose="020B0604020202020204" pitchFamily="34" charset="0"/>
              </a:rPr>
              <a:t>Chiesa cattolica </a:t>
            </a:r>
            <a:r>
              <a:rPr lang="it-IT" altLang="it-IT" sz="1800" dirty="0">
                <a:cs typeface="Arial" panose="020B0604020202020204" pitchFamily="34" charset="0"/>
              </a:rPr>
              <a:t>e</a:t>
            </a:r>
            <a:r>
              <a:rPr lang="it-IT" altLang="it-IT" sz="1800" b="1" dirty="0">
                <a:cs typeface="Arial" panose="020B0604020202020204" pitchFamily="34" charset="0"/>
              </a:rPr>
              <a:t> Chiesa protestante</a:t>
            </a:r>
            <a:r>
              <a:rPr lang="it-IT" altLang="it-IT" sz="1800" dirty="0">
                <a:cs typeface="Arial" panose="020B0604020202020204" pitchFamily="34" charset="0"/>
              </a:rPr>
              <a:t>. La Riforma intendeva rinnovare la Chiesa romana.</a:t>
            </a:r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5D1F1C1-4428-4ADE-AB78-40F800C81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1731" y="6188076"/>
            <a:ext cx="3286633" cy="1054100"/>
          </a:xfrm>
        </p:spPr>
        <p:txBody>
          <a:bodyPr/>
          <a:lstStyle/>
          <a:p>
            <a:r>
              <a:rPr lang="it-IT" sz="1800" b="1" i="1" u="sng" dirty="0"/>
              <a:t>Lo sbarco di Colombo nelle Americhe, 1492</a:t>
            </a:r>
          </a:p>
          <a:p>
            <a:endParaRPr lang="it-IT" dirty="0"/>
          </a:p>
        </p:txBody>
      </p:sp>
      <p:pic>
        <p:nvPicPr>
          <p:cNvPr id="9" name="Segnaposto contenuto 6">
            <a:extLst>
              <a:ext uri="{FF2B5EF4-FFF2-40B4-BE49-F238E27FC236}">
                <a16:creationId xmlns:a16="http://schemas.microsoft.com/office/drawing/2014/main" id="{98587374-F8BE-4F32-B82F-651F209695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579" y="1573028"/>
            <a:ext cx="2726501" cy="208377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B2357CC-6CE3-46D6-BE60-68516599ED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62" y="4292601"/>
            <a:ext cx="2884937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0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58DE5BC-0F05-456C-957C-A1E3FAF1A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640" y="1613890"/>
            <a:ext cx="5422891" cy="7244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it-IT" dirty="0"/>
              <a:t>Una nuova epoca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213146E-B56D-4443-9989-0B1C32F7F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640" y="2552700"/>
            <a:ext cx="5378460" cy="40649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900" dirty="0"/>
              <a:t>Nel Quattrocento si sviluppa il fenomeno dell’</a:t>
            </a:r>
            <a:r>
              <a:rPr lang="it-IT" sz="2900" b="1" dirty="0"/>
              <a:t>Umanesimo</a:t>
            </a:r>
            <a:r>
              <a:rPr lang="it-IT" sz="2900" dirty="0"/>
              <a:t>, che promuove </a:t>
            </a:r>
            <a:r>
              <a:rPr lang="it-IT" sz="2900" b="1" dirty="0"/>
              <a:t>il ritorno al mondo classico</a:t>
            </a:r>
            <a:r>
              <a:rPr lang="it-IT" sz="2900" dirty="0"/>
              <a:t>, una cultura che collocava al centro dei propri interessi l’uomo, la sua dignità e libertà. Questo fenomeno, in Europa, prende il nome di «</a:t>
            </a:r>
            <a:r>
              <a:rPr lang="it-IT" sz="2900" b="1" dirty="0"/>
              <a:t>Rinascimento</a:t>
            </a:r>
            <a:r>
              <a:rPr lang="it-IT" sz="2900" dirty="0"/>
              <a:t>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900" dirty="0"/>
              <a:t>«Umanesimo» e «Rinascimento» sono i due grandi eventi che affermano la </a:t>
            </a:r>
            <a:r>
              <a:rPr lang="it-IT" sz="2900" b="1" dirty="0"/>
              <a:t>centralità dell’uomo nel cosmo</a:t>
            </a:r>
            <a:r>
              <a:rPr lang="it-IT" sz="2900" dirty="0"/>
              <a:t>, considerato </a:t>
            </a:r>
            <a:r>
              <a:rPr lang="it-IT" sz="2900" b="1" dirty="0"/>
              <a:t>artefice del proprio destino</a:t>
            </a:r>
            <a:r>
              <a:rPr lang="it-IT" sz="2900" dirty="0"/>
              <a:t>, cioè </a:t>
            </a:r>
            <a:r>
              <a:rPr lang="it-IT" sz="2900" b="1" dirty="0"/>
              <a:t>padrone e responsabile della propria vita</a:t>
            </a:r>
            <a:r>
              <a:rPr lang="it-IT" sz="2900" dirty="0"/>
              <a:t>. L’uomo deve impadronirsi dei </a:t>
            </a:r>
            <a:r>
              <a:rPr lang="it-IT" sz="2900" b="1" dirty="0"/>
              <a:t>segreti della natura attraverso lo studio</a:t>
            </a:r>
            <a:r>
              <a:rPr lang="it-IT" sz="2900" dirty="0"/>
              <a:t> dei suoi principi. È dunque importante l’</a:t>
            </a:r>
            <a:r>
              <a:rPr lang="it-IT" sz="2900" b="1" dirty="0"/>
              <a:t>intelligenza</a:t>
            </a:r>
            <a:r>
              <a:rPr lang="it-IT" sz="2900" dirty="0"/>
              <a:t> dell’uomo, una </a:t>
            </a:r>
            <a:r>
              <a:rPr lang="it-IT" sz="2900" b="1" dirty="0"/>
              <a:t>facoltà considerata perfettamente nel suo sforzo conoscitivo</a:t>
            </a:r>
            <a:r>
              <a:rPr lang="it-IT" sz="2900" dirty="0"/>
              <a:t>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B013150-6CBC-4198-8E29-48EC5A6FD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8695" y="636093"/>
            <a:ext cx="5867391" cy="82391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it-IT" dirty="0"/>
              <a:t>Lo studio delle </a:t>
            </a:r>
            <a:r>
              <a:rPr lang="it-IT" i="1" dirty="0" err="1"/>
              <a:t>humana</a:t>
            </a:r>
            <a:r>
              <a:rPr lang="it-IT" i="1" dirty="0"/>
              <a:t> </a:t>
            </a:r>
            <a:r>
              <a:rPr lang="it-IT" i="1" dirty="0" err="1"/>
              <a:t>lelitterae</a:t>
            </a:r>
            <a:r>
              <a:rPr lang="it-IT" dirty="0"/>
              <a:t> 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05DF857D-ADC4-4E6B-B9D9-8D545F42A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627085"/>
            <a:ext cx="5892782" cy="36077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3300" dirty="0"/>
              <a:t>L’Umanesimo è l’espressione con cui si indica la cultura del </a:t>
            </a:r>
            <a:r>
              <a:rPr lang="it-IT" sz="3300" b="1" dirty="0"/>
              <a:t>Quattrocento </a:t>
            </a:r>
            <a:r>
              <a:rPr lang="it-IT" sz="3300" dirty="0"/>
              <a:t>e ha il suo </a:t>
            </a:r>
            <a:r>
              <a:rPr lang="it-IT" sz="3300" b="1" dirty="0"/>
              <a:t>fulcro geografico </a:t>
            </a:r>
            <a:r>
              <a:rPr lang="it-IT" sz="3300" dirty="0"/>
              <a:t>nelle fiorenti città italiane, in particolare </a:t>
            </a:r>
            <a:r>
              <a:rPr lang="it-IT" sz="3300" b="1" dirty="0"/>
              <a:t>Firenze</a:t>
            </a:r>
            <a:r>
              <a:rPr lang="it-IT" sz="3300" dirty="0"/>
              <a:t>; dove sorge l’</a:t>
            </a:r>
            <a:r>
              <a:rPr lang="it-IT" sz="3300" b="1" dirty="0"/>
              <a:t>Accademia platonica</a:t>
            </a:r>
            <a:r>
              <a:rPr lang="it-IT" sz="33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3300" dirty="0"/>
              <a:t>Il termine «Umanesimo» richiama a due concetti intrecciati tra loro: indica la </a:t>
            </a:r>
            <a:r>
              <a:rPr lang="it-IT" sz="3300" b="1" dirty="0"/>
              <a:t>centralità </a:t>
            </a:r>
            <a:r>
              <a:rPr lang="it-IT" sz="3300" dirty="0"/>
              <a:t>che viene ad assumere in questo periodo la </a:t>
            </a:r>
            <a:r>
              <a:rPr lang="it-IT" sz="3300" b="1" dirty="0"/>
              <a:t>riflessione sull’uomo </a:t>
            </a:r>
            <a:r>
              <a:rPr lang="it-IT" sz="3300" dirty="0"/>
              <a:t>e indica il nuovo indirizzi degli studi, che si orienta verso le </a:t>
            </a:r>
            <a:r>
              <a:rPr lang="it-IT" sz="3300" b="1" i="1" dirty="0" err="1"/>
              <a:t>humanae</a:t>
            </a:r>
            <a:r>
              <a:rPr lang="it-IT" sz="3300" b="1" i="1" dirty="0"/>
              <a:t> </a:t>
            </a:r>
            <a:r>
              <a:rPr lang="it-IT" sz="3300" b="1" i="1" dirty="0" err="1"/>
              <a:t>litterae</a:t>
            </a:r>
            <a:r>
              <a:rPr lang="it-IT" sz="3300" b="1" i="1" dirty="0"/>
              <a:t>. </a:t>
            </a:r>
            <a:endParaRPr lang="it-IT" sz="33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43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D3723-E955-440A-9585-D4BFAF02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349" y="914399"/>
            <a:ext cx="8338930" cy="114300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/>
              <a:t>Il modo in cui il fenomeno influenza la lingua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ABDA6C-9479-44FE-B667-FFE1F0CA8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348" y="2186611"/>
            <a:ext cx="8338931" cy="39790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it-IT" dirty="0"/>
              <a:t>Gli umanisti mirano a </a:t>
            </a:r>
            <a:r>
              <a:rPr lang="it-IT" b="1" dirty="0"/>
              <a:t>ripristinare il testo nella sua forma originale. </a:t>
            </a:r>
            <a:r>
              <a:rPr lang="it-IT" dirty="0"/>
              <a:t>È proprio in questo periodo che la </a:t>
            </a:r>
            <a:r>
              <a:rPr lang="it-IT" b="1" dirty="0"/>
              <a:t>filologia </a:t>
            </a:r>
            <a:r>
              <a:rPr lang="it-IT" dirty="0"/>
              <a:t>(lo studio e la ricostruzione critica dei testi) diventa una </a:t>
            </a:r>
            <a:r>
              <a:rPr lang="it-IT" b="1" dirty="0"/>
              <a:t>scienza vera e propria, accurata e precisa, </a:t>
            </a:r>
            <a:r>
              <a:rPr lang="it-IT" dirty="0"/>
              <a:t>e grazie a questo in Europa si diffonde la lingua greca e latina. Il latino diventa nella prima metà del XV secolo la lingua più ufficiale della nuova Europa.</a:t>
            </a:r>
            <a:endParaRPr lang="it-IT" b="1" dirty="0"/>
          </a:p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/>
              <a:t>diffusione del latino </a:t>
            </a:r>
            <a:r>
              <a:rPr lang="it-IT" dirty="0"/>
              <a:t>viene a costituire un mezzo per la circolazione delle nuove idee umanistiche e scientifiche, che ora possiamo leggere grazie all’invenzione della </a:t>
            </a:r>
            <a:r>
              <a:rPr lang="it-IT" b="1" dirty="0"/>
              <a:t>stampa a caratteri mobili.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922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E4771-FAAD-428E-9276-8CDC6A9D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350" y="1333500"/>
            <a:ext cx="7607300" cy="8255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2800" dirty="0"/>
              <a:t>Un nuovo modo di vedere l’uomo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65C9BA-87F7-4657-BF8F-52C839742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350" y="2489200"/>
            <a:ext cx="7607300" cy="4140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000" lvl="0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it-IT" sz="1700" dirty="0">
                <a:solidFill>
                  <a:prstClr val="black"/>
                </a:solidFill>
              </a:rPr>
              <a:t>L' umanesimo del '400 si basa sulla teoria che l' uomo è al centro dell’universo; ma dio resta pur sempre il vertice della realtà. </a:t>
            </a:r>
          </a:p>
          <a:p>
            <a:pPr marL="36000" lvl="0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it-IT" sz="1700" dirty="0">
                <a:solidFill>
                  <a:prstClr val="black"/>
                </a:solidFill>
              </a:rPr>
              <a:t>L' uomo è quindi per gli umanisti al centro della realtà. </a:t>
            </a:r>
          </a:p>
          <a:p>
            <a:pPr marL="36000" lvl="0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it-IT" sz="1700" dirty="0">
                <a:solidFill>
                  <a:prstClr val="black"/>
                </a:solidFill>
              </a:rPr>
              <a:t>L' uomo assume un significato importantissimo: sta tra mondo razionale e mondo celeste, tra mondo spirituale e mondo non spirituale, tra angeli e cose. </a:t>
            </a:r>
          </a:p>
          <a:p>
            <a:pPr marL="36000" lvl="0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it-IT" sz="1700" dirty="0">
                <a:solidFill>
                  <a:prstClr val="black"/>
                </a:solidFill>
              </a:rPr>
              <a:t>L'uomo è l' elemento tra dio e tutto il creato, quell' elemento in grado di tenere insieme mondo materiale e dio. </a:t>
            </a:r>
          </a:p>
          <a:p>
            <a:pPr marL="36000" lvl="0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it-IT" sz="1700" dirty="0">
                <a:solidFill>
                  <a:prstClr val="black"/>
                </a:solidFill>
              </a:rPr>
              <a:t>La natura viene considerata come qualcosa di positivo, in quanto non è più oscura e pericolosa ma l'uomo è superiore ad essa.</a:t>
            </a:r>
          </a:p>
          <a:p>
            <a:pPr marL="36000" lvl="0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it-IT" sz="1700" dirty="0">
                <a:solidFill>
                  <a:prstClr val="black"/>
                </a:solidFill>
              </a:rPr>
              <a:t>Particolarmente interessante risulta l' atteggiamento generale del Rinascimento nei confronti della magia , nella quale crederanno perfino gli intellettuali e i filosofi.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304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B011DB-7C5B-4170-A5AE-32DD2142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195605"/>
            <a:ext cx="8348870" cy="11348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dirty="0"/>
              <a:t>Rivoluzione dell’ uomo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4C3036-E108-47A0-B7CC-D636B54F3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94" y="2755410"/>
            <a:ext cx="3702037" cy="8359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it-IT" dirty="0"/>
              <a:t>Critica</a:t>
            </a:r>
          </a:p>
          <a:p>
            <a:pPr algn="just"/>
            <a:r>
              <a:rPr lang="it-IT" dirty="0"/>
              <a:t>al passato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DF7742A-76CE-4342-A63B-4DA190D793E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569794" y="3815972"/>
            <a:ext cx="3638299" cy="14243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1800" dirty="0"/>
              <a:t>L’Umanesimo critica la cultura medievale che tendeva a svalutare le risorse umane e la natura come fonte di peccato. 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A09FB80-E3E8-472C-B4F8-13E409B23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724522"/>
            <a:ext cx="3803371" cy="8359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it-IT" dirty="0"/>
              <a:t>Nuova</a:t>
            </a:r>
          </a:p>
          <a:p>
            <a:pPr algn="r"/>
            <a:r>
              <a:rPr lang="it-IT" dirty="0"/>
              <a:t>identità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53D916D-DAD7-4CE6-98EC-A91E4817209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96000" y="3815972"/>
            <a:ext cx="3746917" cy="14243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1800" dirty="0"/>
              <a:t>L’Umanesimo rivaluta l’uomo perché è creato a immagine e somiglianza di Dio e rivaluta la Natura quale fonte di conoscenza delle leggi di Dio.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1F30E61A-C2B8-4AAD-AD6F-91D9BBB64E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7248" y="1541148"/>
            <a:ext cx="8348870" cy="10035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sz="2000" dirty="0"/>
              <a:t>L’uomo è formato a immagine e somiglianza di Dio e possiede l’intelligenza attraverso la quale può giudicare liberamente, e può comprendere il creato.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6D8350A-522C-45BD-A35F-585838733A35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155583" y="5644507"/>
            <a:ext cx="11877391" cy="11348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sz="2100" dirty="0"/>
              <a:t>Se l’intelligenza è un dono di Dio all’uomo, allora essa andrà ricercata in tutti grandi savi pagani o cristiani. L’umanista cristiano invita al colloquio con i padri della Chiesa, il laico dialogherà con i grandi uomini del passato pagano. 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E4D5D42-D973-4563-BD71-DE812BE3D37B}"/>
              </a:ext>
            </a:extLst>
          </p:cNvPr>
          <p:cNvCxnSpPr>
            <a:cxnSpLocks/>
          </p:cNvCxnSpPr>
          <p:nvPr/>
        </p:nvCxnSpPr>
        <p:spPr>
          <a:xfrm>
            <a:off x="5679409" y="2693938"/>
            <a:ext cx="0" cy="264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E651B9B6-0FA9-4F70-A730-1FB6FA220B24}"/>
              </a:ext>
            </a:extLst>
          </p:cNvPr>
          <p:cNvSpPr/>
          <p:nvPr/>
        </p:nvSpPr>
        <p:spPr>
          <a:xfrm>
            <a:off x="4234069" y="5340626"/>
            <a:ext cx="2981739" cy="573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Conseguenze</a:t>
            </a:r>
          </a:p>
        </p:txBody>
      </p:sp>
    </p:spTree>
    <p:extLst>
      <p:ext uri="{BB962C8B-B14F-4D97-AF65-F5344CB8AC3E}">
        <p14:creationId xmlns:p14="http://schemas.microsoft.com/office/powerpoint/2010/main" val="271386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51CB61-64E3-45BF-88A1-86293C13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796" y="875747"/>
            <a:ext cx="7875104" cy="115625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dirty="0">
                <a:ea typeface="Segoe UI Symbol" panose="020B0502040204020203" pitchFamily="34" charset="0"/>
              </a:rPr>
              <a:t>Un nuovo modo di affrontare i problemi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F8A97E-A3A3-434E-BC3F-5B9C87AB7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195" y="2151270"/>
            <a:ext cx="7875104" cy="42274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Si può affermare che con lo spirito dell’umanesimo si fa strada una nuova concezione del rapporto uomo-Dio-mondo. </a:t>
            </a:r>
          </a:p>
          <a:p>
            <a:pPr marL="0" indent="0">
              <a:buNone/>
            </a:pPr>
            <a:r>
              <a:rPr lang="it-IT" dirty="0"/>
              <a:t>Se il Medioevo era stata un’epoca teocentrica, l’umanesimo ha indubbiamente caratteri antropocentrici. Questo non significa che si sostituisce l’uomo a Dio, ma che si vede l’uomo come il centro attivo protagonista del dramma religioso, come mediatore tra Dio e il mondo.</a:t>
            </a:r>
          </a:p>
          <a:p>
            <a:pPr marL="0" indent="0">
              <a:buNone/>
            </a:pPr>
            <a:r>
              <a:rPr lang="it-IT" dirty="0"/>
              <a:t>Si definisce una nuova pedagogia umanistica, ossia un nuovo modo di affrontare i problemi dovuti all’educazione e all’approfondimento. L’istruzione dei giovani deve orientarsi sullo sviluppo integrale, completo dell’individuo in una società e in se stesso. Questo si basa su l’approfondimento e la discussione della lettura diretta dei classici, nei loro valori morali e intellettuali. Il tutto va integrato con lo studio delle scienze, l’esercizio fisico e il gioco che vanno oltre la sfera intellettiva.</a:t>
            </a:r>
          </a:p>
        </p:txBody>
      </p:sp>
    </p:spTree>
    <p:extLst>
      <p:ext uri="{BB962C8B-B14F-4D97-AF65-F5344CB8AC3E}">
        <p14:creationId xmlns:p14="http://schemas.microsoft.com/office/powerpoint/2010/main" val="225357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025C96-6108-48AF-8443-EE2DA1B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3" y="265044"/>
            <a:ext cx="8242854" cy="7553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 err="1"/>
              <a:t>Renaissance</a:t>
            </a:r>
            <a:r>
              <a:rPr lang="it-IT" dirty="0"/>
              <a:t> and </a:t>
            </a:r>
            <a:r>
              <a:rPr lang="it-IT" dirty="0" err="1"/>
              <a:t>Humanism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C2C16B-513B-42CF-9F0E-06D4880E1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285461"/>
            <a:ext cx="11873947" cy="54068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800" dirty="0"/>
              <a:t>The </a:t>
            </a:r>
            <a:r>
              <a:rPr lang="it-IT" sz="1800" dirty="0" err="1"/>
              <a:t>Renaissence</a:t>
            </a:r>
            <a:r>
              <a:rPr lang="it-IT" sz="1800" dirty="0"/>
              <a:t>, in </a:t>
            </a:r>
            <a:r>
              <a:rPr lang="it-IT" sz="1800" dirty="0" err="1"/>
              <a:t>Italy</a:t>
            </a:r>
            <a:r>
              <a:rPr lang="it-IT" sz="1800" dirty="0"/>
              <a:t> and in the Europe, </a:t>
            </a:r>
            <a:r>
              <a:rPr lang="it-IT" sz="1800" dirty="0" err="1"/>
              <a:t>always</a:t>
            </a:r>
            <a:r>
              <a:rPr lang="it-IT" sz="1800" dirty="0"/>
              <a:t> </a:t>
            </a:r>
            <a:r>
              <a:rPr lang="it-IT" sz="1800" dirty="0" err="1"/>
              <a:t>contemplated</a:t>
            </a:r>
            <a:r>
              <a:rPr lang="it-IT" sz="1800" dirty="0"/>
              <a:t> the </a:t>
            </a:r>
            <a:r>
              <a:rPr lang="it-IT" sz="1800" b="1" dirty="0" err="1"/>
              <a:t>development</a:t>
            </a:r>
            <a:r>
              <a:rPr lang="it-IT" sz="1800" b="1" dirty="0"/>
              <a:t> of </a:t>
            </a:r>
            <a:r>
              <a:rPr lang="it-IT" sz="1800" b="1" dirty="0" err="1"/>
              <a:t>man’s</a:t>
            </a:r>
            <a:r>
              <a:rPr lang="it-IT" sz="1800" b="1" dirty="0"/>
              <a:t> </a:t>
            </a:r>
            <a:r>
              <a:rPr lang="it-IT" sz="1800" b="1" dirty="0" err="1"/>
              <a:t>capacities</a:t>
            </a:r>
            <a:r>
              <a:rPr lang="it-IT" sz="1800" b="1" dirty="0"/>
              <a:t>. </a:t>
            </a:r>
            <a:r>
              <a:rPr lang="it-IT" sz="1800" dirty="0"/>
              <a:t>The English </a:t>
            </a:r>
            <a:r>
              <a:rPr lang="it-IT" sz="1800" dirty="0" err="1"/>
              <a:t>Renaissance</a:t>
            </a:r>
            <a:r>
              <a:rPr lang="it-IT" sz="1800" dirty="0"/>
              <a:t> </a:t>
            </a:r>
            <a:r>
              <a:rPr lang="it-IT" sz="1800" dirty="0" err="1"/>
              <a:t>was</a:t>
            </a:r>
            <a:r>
              <a:rPr lang="it-IT" sz="1800" dirty="0"/>
              <a:t> late in </a:t>
            </a:r>
            <a:r>
              <a:rPr lang="it-IT" sz="1800" dirty="0" err="1"/>
              <a:t>comparison</a:t>
            </a:r>
            <a:r>
              <a:rPr lang="it-IT" sz="1800" dirty="0"/>
              <a:t> with </a:t>
            </a:r>
            <a:r>
              <a:rPr lang="it-IT" sz="1800" dirty="0" err="1"/>
              <a:t>other</a:t>
            </a:r>
            <a:r>
              <a:rPr lang="it-IT" sz="1800" dirty="0"/>
              <a:t> </a:t>
            </a:r>
            <a:r>
              <a:rPr lang="it-IT" sz="1800" dirty="0" err="1"/>
              <a:t>Europeann</a:t>
            </a:r>
            <a:r>
              <a:rPr lang="it-IT" sz="1800" dirty="0"/>
              <a:t> </a:t>
            </a:r>
            <a:r>
              <a:rPr lang="it-IT" sz="1800" dirty="0" err="1"/>
              <a:t>renaissances</a:t>
            </a:r>
            <a:r>
              <a:rPr lang="it-IT" sz="1800" dirty="0"/>
              <a:t>, the </a:t>
            </a:r>
            <a:r>
              <a:rPr lang="it-IT" sz="1800" dirty="0" err="1"/>
              <a:t>Italian</a:t>
            </a:r>
            <a:r>
              <a:rPr lang="it-IT" sz="1800" dirty="0"/>
              <a:t> in </a:t>
            </a:r>
            <a:r>
              <a:rPr lang="it-IT" sz="1800" dirty="0" err="1"/>
              <a:t>particular</a:t>
            </a:r>
            <a:r>
              <a:rPr lang="it-IT" sz="1800" dirty="0"/>
              <a:t>. The </a:t>
            </a:r>
            <a:r>
              <a:rPr lang="it-IT" sz="1800" b="1" dirty="0"/>
              <a:t>‘New </a:t>
            </a:r>
            <a:r>
              <a:rPr lang="it-IT" sz="1800" b="1" dirty="0" err="1"/>
              <a:t>Learnng</a:t>
            </a:r>
            <a:r>
              <a:rPr lang="it-IT" sz="1800" b="1" dirty="0"/>
              <a:t>’ </a:t>
            </a:r>
            <a:r>
              <a:rPr lang="it-IT" sz="1800" b="1" dirty="0" err="1"/>
              <a:t>grammar</a:t>
            </a:r>
            <a:r>
              <a:rPr lang="it-IT" sz="1800" b="1" dirty="0"/>
              <a:t> </a:t>
            </a:r>
            <a:r>
              <a:rPr lang="it-IT" sz="1800" b="1" dirty="0" err="1"/>
              <a:t>schools</a:t>
            </a:r>
            <a:r>
              <a:rPr lang="it-IT" sz="1800" b="1" dirty="0"/>
              <a:t>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err="1"/>
              <a:t>covered</a:t>
            </a:r>
            <a:r>
              <a:rPr lang="it-IT" sz="1800" dirty="0"/>
              <a:t> </a:t>
            </a:r>
            <a:r>
              <a:rPr lang="it-IT" sz="1800" b="1" dirty="0" err="1"/>
              <a:t>univerity</a:t>
            </a:r>
            <a:r>
              <a:rPr lang="it-IT" sz="1800" b="1" dirty="0"/>
              <a:t> of Oxford and Cambridge.  </a:t>
            </a:r>
            <a:r>
              <a:rPr lang="it-IT" sz="1800" dirty="0" err="1"/>
              <a:t>Humanism</a:t>
            </a:r>
            <a:r>
              <a:rPr lang="it-IT" sz="1800" dirty="0"/>
              <a:t> </a:t>
            </a:r>
            <a:r>
              <a:rPr lang="it-IT" sz="1800" dirty="0" err="1"/>
              <a:t>played</a:t>
            </a:r>
            <a:r>
              <a:rPr lang="it-IT" sz="1800" dirty="0"/>
              <a:t> a major </a:t>
            </a:r>
            <a:r>
              <a:rPr lang="it-IT" sz="1800" dirty="0" err="1"/>
              <a:t>role</a:t>
            </a:r>
            <a:r>
              <a:rPr lang="it-IT" sz="1800" dirty="0"/>
              <a:t> in </a:t>
            </a:r>
            <a:r>
              <a:rPr lang="it-IT" sz="1800" dirty="0" err="1"/>
              <a:t>shaping</a:t>
            </a:r>
            <a:r>
              <a:rPr lang="it-IT" sz="1800" dirty="0"/>
              <a:t> the new Church of </a:t>
            </a:r>
            <a:r>
              <a:rPr lang="it-IT" sz="1800" dirty="0" err="1"/>
              <a:t>England</a:t>
            </a:r>
            <a:r>
              <a:rPr lang="it-IT" sz="1800" dirty="0"/>
              <a:t> in 1522 </a:t>
            </a:r>
            <a:r>
              <a:rPr lang="it-IT" sz="1800" u="sng" dirty="0"/>
              <a:t>Martin Luther </a:t>
            </a:r>
            <a:r>
              <a:rPr lang="it-IT" sz="1800" u="sng" dirty="0" err="1"/>
              <a:t>had</a:t>
            </a:r>
            <a:r>
              <a:rPr lang="it-IT" sz="1800" u="sng" dirty="0"/>
              <a:t> </a:t>
            </a:r>
            <a:r>
              <a:rPr lang="it-IT" sz="1800" u="sng" dirty="0" err="1"/>
              <a:t>translated</a:t>
            </a:r>
            <a:r>
              <a:rPr lang="it-IT" sz="1800" u="sng" dirty="0"/>
              <a:t> the </a:t>
            </a:r>
            <a:r>
              <a:rPr lang="it-IT" sz="1800" u="sng" dirty="0" err="1"/>
              <a:t>Bible</a:t>
            </a:r>
            <a:r>
              <a:rPr lang="it-IT" sz="1800" u="sng" dirty="0"/>
              <a:t> </a:t>
            </a:r>
            <a:r>
              <a:rPr lang="it-IT" sz="1800" u="sng" dirty="0" err="1"/>
              <a:t>into</a:t>
            </a:r>
            <a:r>
              <a:rPr lang="it-IT" sz="1800" u="sng" dirty="0"/>
              <a:t> </a:t>
            </a:r>
            <a:r>
              <a:rPr lang="it-IT" sz="1800" u="sng" dirty="0" err="1"/>
              <a:t>German</a:t>
            </a:r>
            <a:r>
              <a:rPr lang="it-IT" sz="1800" dirty="0"/>
              <a:t>. The </a:t>
            </a:r>
            <a:r>
              <a:rPr lang="it-IT" sz="1800" dirty="0" err="1"/>
              <a:t>movement</a:t>
            </a:r>
            <a:r>
              <a:rPr lang="it-IT" sz="1800" dirty="0"/>
              <a:t> </a:t>
            </a:r>
            <a:r>
              <a:rPr lang="it-IT" sz="1800" dirty="0" err="1"/>
              <a:t>culminated</a:t>
            </a:r>
            <a:r>
              <a:rPr lang="it-IT" sz="1800" dirty="0"/>
              <a:t> in the </a:t>
            </a:r>
            <a:r>
              <a:rPr lang="it-IT" sz="1800" b="1" dirty="0" err="1"/>
              <a:t>Authorized</a:t>
            </a:r>
            <a:r>
              <a:rPr lang="it-IT" sz="1800" b="1" dirty="0"/>
              <a:t> Version of the </a:t>
            </a:r>
            <a:r>
              <a:rPr lang="it-IT" sz="1800" b="1" dirty="0" err="1"/>
              <a:t>Bible</a:t>
            </a:r>
            <a:r>
              <a:rPr lang="it-IT" sz="1800" b="1" dirty="0"/>
              <a:t> </a:t>
            </a:r>
            <a:r>
              <a:rPr lang="it-IT" sz="1800" dirty="0"/>
              <a:t>of 1611. </a:t>
            </a:r>
            <a:r>
              <a:rPr lang="it-IT" sz="1800" dirty="0" err="1"/>
              <a:t>its</a:t>
            </a:r>
            <a:r>
              <a:rPr lang="it-IT" sz="1800" dirty="0"/>
              <a:t> images, </a:t>
            </a:r>
            <a:r>
              <a:rPr lang="it-IT" sz="1800" dirty="0" err="1"/>
              <a:t>vocabulary</a:t>
            </a:r>
            <a:r>
              <a:rPr lang="it-IT" sz="1800" dirty="0"/>
              <a:t>, </a:t>
            </a:r>
            <a:r>
              <a:rPr lang="it-IT" sz="1800" dirty="0" err="1"/>
              <a:t>rhythms</a:t>
            </a:r>
            <a:r>
              <a:rPr lang="it-IT" sz="1800" dirty="0"/>
              <a:t> and </a:t>
            </a:r>
            <a:r>
              <a:rPr lang="it-IT" sz="1800" dirty="0" err="1"/>
              <a:t>rhetorical</a:t>
            </a:r>
            <a:r>
              <a:rPr lang="it-IT" sz="1800" dirty="0"/>
              <a:t> </a:t>
            </a:r>
            <a:r>
              <a:rPr lang="it-IT" sz="1800" dirty="0" err="1"/>
              <a:t>patterns</a:t>
            </a:r>
            <a:r>
              <a:rPr lang="it-IT" sz="1800" dirty="0"/>
              <a:t> </a:t>
            </a:r>
            <a:r>
              <a:rPr lang="it-IT" sz="1800" dirty="0" err="1"/>
              <a:t>recur</a:t>
            </a:r>
            <a:r>
              <a:rPr lang="it-IT" sz="1800" dirty="0"/>
              <a:t> </a:t>
            </a:r>
            <a:r>
              <a:rPr lang="it-IT" sz="1800" dirty="0" err="1"/>
              <a:t>throught</a:t>
            </a:r>
            <a:r>
              <a:rPr lang="it-IT" sz="1800" dirty="0"/>
              <a:t> </a:t>
            </a:r>
            <a:r>
              <a:rPr lang="it-IT" sz="1800" dirty="0" err="1"/>
              <a:t>centuries</a:t>
            </a:r>
            <a:r>
              <a:rPr lang="it-IT" sz="1800" dirty="0"/>
              <a:t> of English and American literature.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800" dirty="0"/>
              <a:t>In the </a:t>
            </a:r>
            <a:r>
              <a:rPr lang="it-IT" sz="1800" dirty="0" err="1"/>
              <a:t>old</a:t>
            </a:r>
            <a:r>
              <a:rPr lang="it-IT" sz="1800" dirty="0"/>
              <a:t> </a:t>
            </a:r>
            <a:r>
              <a:rPr lang="it-IT" sz="1800" dirty="0" err="1"/>
              <a:t>Ptolemaic</a:t>
            </a:r>
            <a:r>
              <a:rPr lang="it-IT" sz="1800" dirty="0"/>
              <a:t> </a:t>
            </a:r>
            <a:r>
              <a:rPr lang="it-IT" sz="1800" dirty="0" err="1"/>
              <a:t>universe</a:t>
            </a:r>
            <a:r>
              <a:rPr lang="it-IT" sz="1800" dirty="0"/>
              <a:t> </a:t>
            </a:r>
            <a:r>
              <a:rPr lang="it-IT" sz="1800" u="sng" dirty="0"/>
              <a:t>the </a:t>
            </a:r>
            <a:r>
              <a:rPr lang="it-IT" sz="1800" u="sng" dirty="0" err="1"/>
              <a:t>earth</a:t>
            </a:r>
            <a:r>
              <a:rPr lang="it-IT" sz="1800" u="sng" dirty="0"/>
              <a:t> </a:t>
            </a:r>
            <a:r>
              <a:rPr lang="it-IT" sz="1800" u="sng" dirty="0" err="1"/>
              <a:t>was</a:t>
            </a:r>
            <a:r>
              <a:rPr lang="it-IT" sz="1800" u="sng" dirty="0"/>
              <a:t> the centre </a:t>
            </a:r>
            <a:r>
              <a:rPr lang="it-IT" sz="1800" dirty="0"/>
              <a:t>with the </a:t>
            </a:r>
            <a:r>
              <a:rPr lang="it-IT" sz="1800" dirty="0" err="1"/>
              <a:t>moon</a:t>
            </a:r>
            <a:r>
              <a:rPr lang="it-IT" sz="1800" dirty="0"/>
              <a:t>, the </a:t>
            </a:r>
            <a:r>
              <a:rPr lang="it-IT" sz="1800" dirty="0" err="1"/>
              <a:t>sun</a:t>
            </a:r>
            <a:r>
              <a:rPr lang="it-IT" sz="1800" dirty="0"/>
              <a:t> and the </a:t>
            </a:r>
            <a:r>
              <a:rPr lang="it-IT" sz="1800" dirty="0" err="1"/>
              <a:t>planes</a:t>
            </a:r>
            <a:r>
              <a:rPr lang="it-IT" sz="1800" dirty="0"/>
              <a:t> revolving </a:t>
            </a:r>
            <a:r>
              <a:rPr lang="it-IT" sz="1800" dirty="0" err="1"/>
              <a:t>araund</a:t>
            </a:r>
            <a:r>
              <a:rPr lang="it-IT" sz="1800" dirty="0"/>
              <a:t>. The new </a:t>
            </a:r>
            <a:r>
              <a:rPr lang="it-IT" sz="1800" dirty="0" err="1"/>
              <a:t>astronomical</a:t>
            </a:r>
            <a:r>
              <a:rPr lang="it-IT" sz="1800" dirty="0"/>
              <a:t> and </a:t>
            </a:r>
            <a:r>
              <a:rPr lang="it-IT" sz="1800" dirty="0" err="1"/>
              <a:t>scientific</a:t>
            </a:r>
            <a:r>
              <a:rPr lang="it-IT" sz="1800" dirty="0"/>
              <a:t> </a:t>
            </a:r>
            <a:r>
              <a:rPr lang="it-IT" sz="1800" dirty="0" err="1"/>
              <a:t>discoveries</a:t>
            </a:r>
            <a:r>
              <a:rPr lang="it-IT" sz="1800" dirty="0"/>
              <a:t> by </a:t>
            </a:r>
            <a:r>
              <a:rPr lang="it-IT" sz="1800" b="1" dirty="0" err="1"/>
              <a:t>Nicolaus</a:t>
            </a:r>
            <a:r>
              <a:rPr lang="it-IT" sz="1800" b="1" dirty="0"/>
              <a:t> </a:t>
            </a:r>
            <a:r>
              <a:rPr lang="it-IT" sz="1800" b="1" dirty="0" err="1"/>
              <a:t>Copernicus</a:t>
            </a:r>
            <a:r>
              <a:rPr lang="it-IT" sz="1800" b="1" dirty="0"/>
              <a:t> </a:t>
            </a:r>
            <a:r>
              <a:rPr lang="it-IT" sz="1800" dirty="0"/>
              <a:t>and </a:t>
            </a:r>
            <a:r>
              <a:rPr lang="it-IT" sz="1800" b="1" dirty="0"/>
              <a:t>Galileo Galilei </a:t>
            </a:r>
            <a:r>
              <a:rPr lang="it-IT" sz="1800" dirty="0"/>
              <a:t>and</a:t>
            </a:r>
            <a:r>
              <a:rPr lang="it-IT" sz="1800" b="1" dirty="0"/>
              <a:t> Johannes </a:t>
            </a:r>
            <a:r>
              <a:rPr lang="it-IT" sz="1800" b="1" dirty="0" err="1"/>
              <a:t>kepler</a:t>
            </a:r>
            <a:r>
              <a:rPr lang="it-IT" sz="1800" b="1" dirty="0"/>
              <a:t>, </a:t>
            </a:r>
            <a:r>
              <a:rPr lang="it-IT" sz="1800" dirty="0"/>
              <a:t>put </a:t>
            </a:r>
            <a:r>
              <a:rPr lang="it-IT" sz="1800" dirty="0" err="1"/>
              <a:t>forwad</a:t>
            </a:r>
            <a:r>
              <a:rPr lang="it-IT" sz="1800" dirty="0"/>
              <a:t> a new model of the </a:t>
            </a:r>
            <a:r>
              <a:rPr lang="it-IT" sz="1800" dirty="0" err="1"/>
              <a:t>universe</a:t>
            </a:r>
            <a:r>
              <a:rPr lang="it-IT" sz="1800" dirty="0"/>
              <a:t>: </a:t>
            </a:r>
            <a:r>
              <a:rPr lang="it-IT" sz="1800" dirty="0" err="1"/>
              <a:t>according</a:t>
            </a:r>
            <a:r>
              <a:rPr lang="it-IT" sz="1800" dirty="0"/>
              <a:t> to </a:t>
            </a:r>
            <a:r>
              <a:rPr lang="it-IT" sz="1800" dirty="0" err="1"/>
              <a:t>them</a:t>
            </a:r>
            <a:r>
              <a:rPr lang="it-IT" sz="1800" dirty="0"/>
              <a:t> </a:t>
            </a:r>
            <a:r>
              <a:rPr lang="it-IT" sz="1800" u="sng" dirty="0"/>
              <a:t>the </a:t>
            </a:r>
            <a:r>
              <a:rPr lang="it-IT" sz="1800" u="sng" dirty="0" err="1"/>
              <a:t>earth</a:t>
            </a:r>
            <a:r>
              <a:rPr lang="it-IT" sz="1800" u="sng" dirty="0"/>
              <a:t> </a:t>
            </a:r>
            <a:r>
              <a:rPr lang="it-IT" sz="1800" u="sng" dirty="0" err="1"/>
              <a:t>was</a:t>
            </a:r>
            <a:r>
              <a:rPr lang="it-IT" sz="1800" u="sng" dirty="0"/>
              <a:t> just once of </a:t>
            </a:r>
            <a:r>
              <a:rPr lang="it-IT" sz="1800" u="sng" dirty="0" err="1"/>
              <a:t>several</a:t>
            </a:r>
            <a:r>
              <a:rPr lang="it-IT" sz="1800" u="sng" dirty="0"/>
              <a:t> </a:t>
            </a:r>
            <a:r>
              <a:rPr lang="it-IT" sz="1800" u="sng" dirty="0" err="1"/>
              <a:t>plants</a:t>
            </a:r>
            <a:r>
              <a:rPr lang="it-IT" sz="1800" u="sng" dirty="0"/>
              <a:t> revolving </a:t>
            </a:r>
            <a:r>
              <a:rPr lang="it-IT" sz="1800" u="sng" dirty="0" err="1"/>
              <a:t>around</a:t>
            </a:r>
            <a:r>
              <a:rPr lang="it-IT" sz="1800" u="sng" dirty="0"/>
              <a:t> the </a:t>
            </a:r>
            <a:r>
              <a:rPr lang="it-IT" sz="1800" u="sng" dirty="0" err="1"/>
              <a:t>sun</a:t>
            </a:r>
            <a:r>
              <a:rPr lang="it-IT" sz="1800" dirty="0"/>
              <a:t>. </a:t>
            </a:r>
            <a:r>
              <a:rPr lang="it-IT" sz="1800" dirty="0" err="1"/>
              <a:t>This</a:t>
            </a:r>
            <a:r>
              <a:rPr lang="it-IT" sz="1800" dirty="0"/>
              <a:t> </a:t>
            </a:r>
            <a:r>
              <a:rPr lang="it-IT" sz="1800" dirty="0" err="1"/>
              <a:t>it</a:t>
            </a:r>
            <a:r>
              <a:rPr lang="it-IT" sz="1800" dirty="0"/>
              <a:t> </a:t>
            </a:r>
            <a:r>
              <a:rPr lang="it-IT" sz="1800" dirty="0" err="1"/>
              <a:t>changed</a:t>
            </a:r>
            <a:r>
              <a:rPr lang="it-IT" sz="1800" dirty="0"/>
              <a:t> </a:t>
            </a:r>
            <a:r>
              <a:rPr lang="it-IT" sz="1800" dirty="0" err="1"/>
              <a:t>man’s</a:t>
            </a:r>
            <a:r>
              <a:rPr lang="it-IT" sz="1800" dirty="0"/>
              <a:t> </a:t>
            </a:r>
            <a:r>
              <a:rPr lang="it-IT" sz="1800" dirty="0" err="1"/>
              <a:t>central</a:t>
            </a:r>
            <a:r>
              <a:rPr lang="it-IT" sz="1800" dirty="0"/>
              <a:t> </a:t>
            </a:r>
            <a:r>
              <a:rPr lang="it-IT" sz="1800" dirty="0" err="1"/>
              <a:t>place</a:t>
            </a:r>
            <a:r>
              <a:rPr lang="it-IT" sz="1800" dirty="0"/>
              <a:t> in </a:t>
            </a:r>
            <a:r>
              <a:rPr lang="it-IT" sz="1800" dirty="0" err="1"/>
              <a:t>creation</a:t>
            </a:r>
            <a:r>
              <a:rPr lang="it-IT" sz="18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800" dirty="0"/>
              <a:t>Like the new science, </a:t>
            </a:r>
            <a:r>
              <a:rPr lang="it-IT" sz="1800" dirty="0" err="1"/>
              <a:t>pholosophy</a:t>
            </a:r>
            <a:r>
              <a:rPr lang="it-IT" sz="1800" dirty="0"/>
              <a:t> </a:t>
            </a:r>
            <a:r>
              <a:rPr lang="it-IT" sz="1800" dirty="0" err="1"/>
              <a:t>too</a:t>
            </a:r>
            <a:r>
              <a:rPr lang="it-IT" sz="1800" dirty="0"/>
              <a:t> </a:t>
            </a:r>
            <a:r>
              <a:rPr lang="it-IT" sz="1800" dirty="0" err="1"/>
              <a:t>rejected</a:t>
            </a:r>
            <a:r>
              <a:rPr lang="it-IT" sz="1800" dirty="0"/>
              <a:t> the </a:t>
            </a:r>
            <a:r>
              <a:rPr lang="it-IT" sz="1800" dirty="0" err="1"/>
              <a:t>old</a:t>
            </a:r>
            <a:r>
              <a:rPr lang="it-IT" sz="1800" dirty="0"/>
              <a:t> </a:t>
            </a:r>
            <a:r>
              <a:rPr lang="it-IT" sz="1800" dirty="0" err="1"/>
              <a:t>deductive</a:t>
            </a:r>
            <a:r>
              <a:rPr lang="it-IT" sz="1800" dirty="0"/>
              <a:t> </a:t>
            </a:r>
            <a:r>
              <a:rPr lang="it-IT" sz="1800" dirty="0" err="1"/>
              <a:t>method</a:t>
            </a:r>
            <a:r>
              <a:rPr lang="it-IT" sz="1800" dirty="0"/>
              <a:t> in </a:t>
            </a:r>
            <a:r>
              <a:rPr lang="it-IT" sz="1800" dirty="0" err="1"/>
              <a:t>favour</a:t>
            </a:r>
            <a:r>
              <a:rPr lang="it-IT" sz="1800" dirty="0"/>
              <a:t> of the </a:t>
            </a:r>
            <a:r>
              <a:rPr lang="it-IT" sz="1800" b="1" dirty="0" err="1"/>
              <a:t>inductive</a:t>
            </a:r>
            <a:r>
              <a:rPr lang="it-IT" sz="1800" b="1" dirty="0"/>
              <a:t> </a:t>
            </a:r>
            <a:r>
              <a:rPr lang="it-IT" sz="1800" b="1" dirty="0" err="1"/>
              <a:t>method</a:t>
            </a:r>
            <a:r>
              <a:rPr lang="it-IT" sz="1800" b="1" dirty="0"/>
              <a:t>. </a:t>
            </a:r>
            <a:r>
              <a:rPr lang="it-IT" sz="1800" dirty="0" err="1"/>
              <a:t>That</a:t>
            </a:r>
            <a:r>
              <a:rPr lang="it-IT" sz="1800" dirty="0"/>
              <a:t> personal </a:t>
            </a:r>
            <a:r>
              <a:rPr lang="it-IT" sz="1800" dirty="0" err="1"/>
              <a:t>experience</a:t>
            </a:r>
            <a:r>
              <a:rPr lang="it-IT" sz="1800" dirty="0"/>
              <a:t>, </a:t>
            </a:r>
            <a:r>
              <a:rPr lang="it-IT" sz="1800" dirty="0" err="1"/>
              <a:t>was</a:t>
            </a:r>
            <a:r>
              <a:rPr lang="it-IT" sz="1800" dirty="0"/>
              <a:t> more </a:t>
            </a:r>
            <a:r>
              <a:rPr lang="it-IT" sz="1800" dirty="0" err="1"/>
              <a:t>important</a:t>
            </a:r>
            <a:r>
              <a:rPr lang="it-IT" sz="1800" dirty="0"/>
              <a:t> in the establishment of </a:t>
            </a:r>
            <a:r>
              <a:rPr lang="it-IT" sz="1800" dirty="0" err="1"/>
              <a:t>thruth</a:t>
            </a:r>
            <a:r>
              <a:rPr lang="it-IT" sz="1800" dirty="0"/>
              <a:t> </a:t>
            </a:r>
            <a:r>
              <a:rPr lang="it-IT" sz="1800" dirty="0" err="1"/>
              <a:t>than</a:t>
            </a:r>
            <a:r>
              <a:rPr lang="it-IT" sz="1800" dirty="0"/>
              <a:t> </a:t>
            </a:r>
            <a:r>
              <a:rPr lang="it-IT" sz="1800" dirty="0" err="1"/>
              <a:t>traditionally</a:t>
            </a:r>
            <a:r>
              <a:rPr lang="it-IT" sz="1800" dirty="0"/>
              <a:t> </a:t>
            </a:r>
            <a:r>
              <a:rPr lang="it-IT" sz="1800" dirty="0" err="1"/>
              <a:t>accepted</a:t>
            </a:r>
            <a:r>
              <a:rPr lang="it-IT" sz="1800" dirty="0"/>
              <a:t> </a:t>
            </a:r>
            <a:r>
              <a:rPr lang="it-IT" sz="1800" dirty="0" err="1"/>
              <a:t>ideas</a:t>
            </a:r>
            <a:r>
              <a:rPr lang="it-IT" sz="1800" dirty="0"/>
              <a:t>. </a:t>
            </a:r>
            <a:r>
              <a:rPr lang="it-IT" sz="1800" dirty="0" err="1"/>
              <a:t>It</a:t>
            </a:r>
            <a:r>
              <a:rPr lang="it-IT" sz="1800" dirty="0"/>
              <a:t> </a:t>
            </a:r>
            <a:r>
              <a:rPr lang="it-IT" sz="1800" dirty="0" err="1"/>
              <a:t>was</a:t>
            </a:r>
            <a:r>
              <a:rPr lang="it-IT" sz="1800" dirty="0"/>
              <a:t> </a:t>
            </a:r>
            <a:r>
              <a:rPr lang="it-IT" sz="1800" dirty="0" err="1"/>
              <a:t>another</a:t>
            </a:r>
            <a:r>
              <a:rPr lang="it-IT" sz="1800" dirty="0"/>
              <a:t> step in the </a:t>
            </a:r>
            <a:r>
              <a:rPr lang="it-IT" sz="1800" dirty="0" err="1"/>
              <a:t>direction</a:t>
            </a:r>
            <a:r>
              <a:rPr lang="it-IT" sz="1800" dirty="0"/>
              <a:t> of </a:t>
            </a:r>
            <a:r>
              <a:rPr lang="it-IT" sz="1800" b="1" dirty="0" err="1"/>
              <a:t>individual</a:t>
            </a:r>
            <a:r>
              <a:rPr lang="it-IT" sz="1800" b="1" dirty="0"/>
              <a:t> </a:t>
            </a:r>
            <a:r>
              <a:rPr lang="it-IT" sz="1800" b="1" dirty="0" err="1"/>
              <a:t>thinking</a:t>
            </a:r>
            <a:r>
              <a:rPr lang="it-IT" sz="1800" b="1" dirty="0"/>
              <a:t> </a:t>
            </a:r>
            <a:r>
              <a:rPr lang="it-IT" sz="1800" dirty="0" err="1"/>
              <a:t>against</a:t>
            </a:r>
            <a:r>
              <a:rPr lang="it-IT" sz="1800" dirty="0"/>
              <a:t> </a:t>
            </a:r>
            <a:r>
              <a:rPr lang="it-IT" sz="1800" dirty="0" err="1"/>
              <a:t>accepted</a:t>
            </a:r>
            <a:r>
              <a:rPr lang="it-IT" sz="1800" dirty="0"/>
              <a:t> authority. The </a:t>
            </a:r>
            <a:r>
              <a:rPr lang="it-IT" sz="1800" dirty="0" err="1"/>
              <a:t>rational</a:t>
            </a:r>
            <a:r>
              <a:rPr lang="it-IT" sz="1800" dirty="0"/>
              <a:t> </a:t>
            </a:r>
            <a:r>
              <a:rPr lang="it-IT" sz="1800" dirty="0" err="1"/>
              <a:t>outlook</a:t>
            </a:r>
            <a:r>
              <a:rPr lang="it-IT" sz="1800" dirty="0"/>
              <a:t> </a:t>
            </a:r>
            <a:r>
              <a:rPr lang="it-IT" sz="1800" dirty="0" err="1"/>
              <a:t>was</a:t>
            </a:r>
            <a:r>
              <a:rPr lang="it-IT" sz="1800" dirty="0"/>
              <a:t> </a:t>
            </a:r>
            <a:r>
              <a:rPr lang="it-IT" sz="1800" dirty="0" err="1"/>
              <a:t>at</a:t>
            </a:r>
            <a:r>
              <a:rPr lang="it-IT" sz="1800" dirty="0"/>
              <a:t> the centre of the </a:t>
            </a:r>
            <a:r>
              <a:rPr lang="it-IT" sz="1800" dirty="0" err="1"/>
              <a:t>philosophy</a:t>
            </a:r>
            <a:r>
              <a:rPr lang="it-IT" sz="1800" dirty="0"/>
              <a:t> of </a:t>
            </a:r>
            <a:r>
              <a:rPr lang="it-IT" sz="1800" b="1" dirty="0"/>
              <a:t>Thomas Hobbes. </a:t>
            </a:r>
            <a:r>
              <a:rPr lang="it-IT" sz="1800" dirty="0"/>
              <a:t>Hobbes </a:t>
            </a:r>
            <a:r>
              <a:rPr lang="it-IT" sz="1800" dirty="0" err="1"/>
              <a:t>was</a:t>
            </a:r>
            <a:r>
              <a:rPr lang="it-IT" sz="1800" dirty="0"/>
              <a:t> a </a:t>
            </a:r>
            <a:r>
              <a:rPr lang="it-IT" sz="1800" dirty="0" err="1"/>
              <a:t>decided</a:t>
            </a:r>
            <a:r>
              <a:rPr lang="it-IT" sz="1800" dirty="0"/>
              <a:t> </a:t>
            </a:r>
            <a:r>
              <a:rPr lang="it-IT" sz="1800" dirty="0" err="1"/>
              <a:t>materialist</a:t>
            </a:r>
            <a:r>
              <a:rPr lang="it-IT" sz="1800" dirty="0"/>
              <a:t> in </a:t>
            </a:r>
            <a:r>
              <a:rPr lang="it-IT" sz="1800" dirty="0" err="1"/>
              <a:t>philosophy</a:t>
            </a:r>
            <a:r>
              <a:rPr lang="it-IT" sz="1800" dirty="0"/>
              <a:t>, «The </a:t>
            </a:r>
            <a:r>
              <a:rPr lang="it-IT" sz="1800" dirty="0" err="1"/>
              <a:t>universal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coporeal</a:t>
            </a:r>
            <a:r>
              <a:rPr lang="it-IT" sz="1800" dirty="0"/>
              <a:t>; </a:t>
            </a:r>
            <a:r>
              <a:rPr lang="it-IT" sz="1800" dirty="0" err="1"/>
              <a:t>all</a:t>
            </a:r>
            <a:r>
              <a:rPr lang="it-IT" sz="1800" dirty="0"/>
              <a:t>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real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material</a:t>
            </a:r>
            <a:r>
              <a:rPr lang="it-IT" sz="1800" dirty="0"/>
              <a:t>, and </a:t>
            </a:r>
            <a:r>
              <a:rPr lang="it-IT" sz="1800" dirty="0" err="1"/>
              <a:t>what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not</a:t>
            </a:r>
            <a:r>
              <a:rPr lang="it-IT" sz="1800" dirty="0"/>
              <a:t> </a:t>
            </a:r>
            <a:r>
              <a:rPr lang="it-IT" sz="1800" dirty="0" err="1"/>
              <a:t>material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not</a:t>
            </a:r>
            <a:r>
              <a:rPr lang="it-IT" sz="1800" dirty="0"/>
              <a:t> </a:t>
            </a:r>
            <a:r>
              <a:rPr lang="it-IT" sz="1800" dirty="0" err="1"/>
              <a:t>real</a:t>
            </a:r>
            <a:r>
              <a:rPr lang="it-IT" sz="1800" dirty="0"/>
              <a:t>». </a:t>
            </a:r>
          </a:p>
          <a:p>
            <a:pPr marL="0" indent="0">
              <a:lnSpc>
                <a:spcPct val="120000"/>
              </a:lnSpc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27424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9CB6A92B-7D50-4C91-B26F-3B593DA90CF2}"/>
              </a:ext>
            </a:extLst>
          </p:cNvPr>
          <p:cNvSpPr/>
          <p:nvPr/>
        </p:nvSpPr>
        <p:spPr>
          <a:xfrm>
            <a:off x="3758648" y="293942"/>
            <a:ext cx="1099931" cy="62285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202B536-DDA8-4F7A-BAF1-C6B60E24B0F0}"/>
              </a:ext>
            </a:extLst>
          </p:cNvPr>
          <p:cNvSpPr/>
          <p:nvPr/>
        </p:nvSpPr>
        <p:spPr>
          <a:xfrm>
            <a:off x="841515" y="209399"/>
            <a:ext cx="2657061" cy="791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Scoperta della prospettiva storica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69DDD2E-346C-42A2-A2B1-16E7DCDD381E}"/>
              </a:ext>
            </a:extLst>
          </p:cNvPr>
          <p:cNvSpPr/>
          <p:nvPr/>
        </p:nvSpPr>
        <p:spPr>
          <a:xfrm>
            <a:off x="5118651" y="178784"/>
            <a:ext cx="2657061" cy="8531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Dal teocentrismo all’antropocentrismo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F0142C71-DF0D-4F40-A855-00E3BB1EEF57}"/>
              </a:ext>
            </a:extLst>
          </p:cNvPr>
          <p:cNvSpPr/>
          <p:nvPr/>
        </p:nvSpPr>
        <p:spPr>
          <a:xfrm>
            <a:off x="8035784" y="293942"/>
            <a:ext cx="1199324" cy="622852"/>
          </a:xfrm>
          <a:prstGeom prst="rightArrow">
            <a:avLst>
              <a:gd name="adj1" fmla="val 58510"/>
              <a:gd name="adj2" fmla="val 4090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06E363CF-3D98-4894-BCD2-5C0C80CC2EA3}"/>
              </a:ext>
            </a:extLst>
          </p:cNvPr>
          <p:cNvSpPr/>
          <p:nvPr/>
        </p:nvSpPr>
        <p:spPr>
          <a:xfrm>
            <a:off x="9495180" y="178784"/>
            <a:ext cx="2292626" cy="8531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non ateismo</a:t>
            </a:r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EFA865DB-5F93-4720-B26C-82C024650682}"/>
              </a:ext>
            </a:extLst>
          </p:cNvPr>
          <p:cNvSpPr/>
          <p:nvPr/>
        </p:nvSpPr>
        <p:spPr>
          <a:xfrm>
            <a:off x="6079431" y="1175334"/>
            <a:ext cx="626170" cy="808999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0104ED50-14C2-4868-9E08-49F2DF3AF985}"/>
              </a:ext>
            </a:extLst>
          </p:cNvPr>
          <p:cNvSpPr/>
          <p:nvPr/>
        </p:nvSpPr>
        <p:spPr>
          <a:xfrm>
            <a:off x="4969565" y="4381260"/>
            <a:ext cx="2739892" cy="7487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Esaltazione della libertà umana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2BFB1069-37CB-499A-A486-B2E93BCFDFDC}"/>
              </a:ext>
            </a:extLst>
          </p:cNvPr>
          <p:cNvSpPr/>
          <p:nvPr/>
        </p:nvSpPr>
        <p:spPr>
          <a:xfrm>
            <a:off x="4557089" y="2086118"/>
            <a:ext cx="3696528" cy="93918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centralità dell’uomo: </a:t>
            </a:r>
            <a:r>
              <a:rPr lang="it-IT" b="1" dirty="0"/>
              <a:t>Uomo artefice del proprio destino</a:t>
            </a: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4A8D156C-D96E-439E-8999-B9DED5A4C389}"/>
              </a:ext>
            </a:extLst>
          </p:cNvPr>
          <p:cNvSpPr/>
          <p:nvPr/>
        </p:nvSpPr>
        <p:spPr>
          <a:xfrm>
            <a:off x="6054170" y="3260029"/>
            <a:ext cx="702365" cy="94194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8FCEC4C9-847F-4441-9FC6-D99B6CF8F6FB}"/>
              </a:ext>
            </a:extLst>
          </p:cNvPr>
          <p:cNvSpPr/>
          <p:nvPr/>
        </p:nvSpPr>
        <p:spPr>
          <a:xfrm>
            <a:off x="8025842" y="4381260"/>
            <a:ext cx="1002198" cy="62285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9948C994-CBE1-403D-90FA-66EDD52EEBC6}"/>
              </a:ext>
            </a:extLst>
          </p:cNvPr>
          <p:cNvSpPr/>
          <p:nvPr/>
        </p:nvSpPr>
        <p:spPr>
          <a:xfrm>
            <a:off x="9235108" y="4086338"/>
            <a:ext cx="2022609" cy="1212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Perennemente in lotta contro la fortuna, il caso 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7E531ED3-C0D1-4751-9745-7F68F2FD871C}"/>
              </a:ext>
            </a:extLst>
          </p:cNvPr>
          <p:cNvSpPr/>
          <p:nvPr/>
        </p:nvSpPr>
        <p:spPr>
          <a:xfrm>
            <a:off x="4940980" y="5603089"/>
            <a:ext cx="2888978" cy="9098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Rifiuto dell’ascetismo, esaltazione della vita attiva</a:t>
            </a:r>
          </a:p>
        </p:txBody>
      </p:sp>
      <p:sp>
        <p:nvSpPr>
          <p:cNvPr id="47" name="Freccia a destra 46">
            <a:extLst>
              <a:ext uri="{FF2B5EF4-FFF2-40B4-BE49-F238E27FC236}">
                <a16:creationId xmlns:a16="http://schemas.microsoft.com/office/drawing/2014/main" id="{49C32C02-5457-441C-97B3-F5086C9E8B8C}"/>
              </a:ext>
            </a:extLst>
          </p:cNvPr>
          <p:cNvSpPr/>
          <p:nvPr/>
        </p:nvSpPr>
        <p:spPr>
          <a:xfrm>
            <a:off x="8035784" y="5800670"/>
            <a:ext cx="1002198" cy="634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B2D0FC52-4C71-4F80-8CC6-7565DB6770AE}"/>
              </a:ext>
            </a:extLst>
          </p:cNvPr>
          <p:cNvSpPr/>
          <p:nvPr/>
        </p:nvSpPr>
        <p:spPr>
          <a:xfrm>
            <a:off x="9223924" y="5556326"/>
            <a:ext cx="2146441" cy="11228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Celebrazione della modalità del piacere e del denaro.</a:t>
            </a:r>
          </a:p>
        </p:txBody>
      </p:sp>
      <p:sp>
        <p:nvSpPr>
          <p:cNvPr id="49" name="Freccia a destra 48">
            <a:extLst>
              <a:ext uri="{FF2B5EF4-FFF2-40B4-BE49-F238E27FC236}">
                <a16:creationId xmlns:a16="http://schemas.microsoft.com/office/drawing/2014/main" id="{5A6D32D3-6759-4BCF-9853-89A95EF31122}"/>
              </a:ext>
            </a:extLst>
          </p:cNvPr>
          <p:cNvSpPr/>
          <p:nvPr/>
        </p:nvSpPr>
        <p:spPr>
          <a:xfrm rot="10800000">
            <a:off x="3975648" y="4585250"/>
            <a:ext cx="882931" cy="418861"/>
          </a:xfrm>
          <a:prstGeom prst="rightArrow">
            <a:avLst>
              <a:gd name="adj1" fmla="val 66503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Freccia a destra 49">
            <a:extLst>
              <a:ext uri="{FF2B5EF4-FFF2-40B4-BE49-F238E27FC236}">
                <a16:creationId xmlns:a16="http://schemas.microsoft.com/office/drawing/2014/main" id="{BB561425-96FC-4BFB-8336-14B29D8CB07B}"/>
              </a:ext>
            </a:extLst>
          </p:cNvPr>
          <p:cNvSpPr/>
          <p:nvPr/>
        </p:nvSpPr>
        <p:spPr>
          <a:xfrm rot="10800000">
            <a:off x="3975648" y="5816869"/>
            <a:ext cx="867390" cy="48180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con angoli arrotondati 50">
            <a:extLst>
              <a:ext uri="{FF2B5EF4-FFF2-40B4-BE49-F238E27FC236}">
                <a16:creationId xmlns:a16="http://schemas.microsoft.com/office/drawing/2014/main" id="{251EE564-46FC-4784-ADF6-B3FFB7CA167D}"/>
              </a:ext>
            </a:extLst>
          </p:cNvPr>
          <p:cNvSpPr/>
          <p:nvPr/>
        </p:nvSpPr>
        <p:spPr>
          <a:xfrm>
            <a:off x="605040" y="4408465"/>
            <a:ext cx="3163538" cy="184962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Felicità come realizzazione armonica e completa delle possibilità umane. </a:t>
            </a:r>
          </a:p>
        </p:txBody>
      </p:sp>
    </p:spTree>
    <p:extLst>
      <p:ext uri="{BB962C8B-B14F-4D97-AF65-F5344CB8AC3E}">
        <p14:creationId xmlns:p14="http://schemas.microsoft.com/office/powerpoint/2010/main" val="887980654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508</TotalTime>
  <Words>1123</Words>
  <Application>Microsoft Macintosh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Segoe UI Symbol</vt:lpstr>
      <vt:lpstr>Scia di vapore</vt:lpstr>
      <vt:lpstr>La rivoluzione umanistica</vt:lpstr>
      <vt:lpstr>Contesto storico-sociale </vt:lpstr>
      <vt:lpstr>Presentazione standard di PowerPoint</vt:lpstr>
      <vt:lpstr>Il modo in cui il fenomeno influenza la lingua</vt:lpstr>
      <vt:lpstr>Un nuovo modo di vedere l’uomo</vt:lpstr>
      <vt:lpstr>Rivoluzione dell’ uomo</vt:lpstr>
      <vt:lpstr>Un nuovo modo di affrontare i problemi </vt:lpstr>
      <vt:lpstr>Renaissance and Humanism</vt:lpstr>
      <vt:lpstr>Presentazione standard di PowerPoint</vt:lpstr>
      <vt:lpstr>Grazie per l’attenzione 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Focanti</dc:creator>
  <cp:lastModifiedBy>Tommaso Del Lungo</cp:lastModifiedBy>
  <cp:revision>49</cp:revision>
  <cp:lastPrinted>2018-06-21T18:34:59Z</cp:lastPrinted>
  <dcterms:created xsi:type="dcterms:W3CDTF">2017-11-20T17:52:39Z</dcterms:created>
  <dcterms:modified xsi:type="dcterms:W3CDTF">2018-06-21T18:36:41Z</dcterms:modified>
</cp:coreProperties>
</file>