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snapToGrid="0" snapToObjects="1">
      <p:cViewPr varScale="1">
        <p:scale>
          <a:sx n="108" d="100"/>
          <a:sy n="108" d="100"/>
        </p:scale>
        <p:origin x="17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Titolo Testo</a:t>
            </a:r>
          </a:p>
        </p:txBody>
      </p:sp>
      <p:sp>
        <p:nvSpPr>
          <p:cNvPr id="3" name="Corpo livello uno…"/>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156292" y="6248400"/>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ttangolo"/>
          <p:cNvSpPr/>
          <p:nvPr/>
        </p:nvSpPr>
        <p:spPr>
          <a:xfrm>
            <a:off x="-1" y="-30163"/>
            <a:ext cx="9144002" cy="6888163"/>
          </a:xfrm>
          <a:prstGeom prst="rect">
            <a:avLst/>
          </a:prstGeom>
          <a:blipFill>
            <a:blip r:embed="rId2"/>
            <a:stretch>
              <a:fillRect/>
            </a:stretch>
          </a:blipFill>
          <a:ln>
            <a:solidFill>
              <a:srgbClr val="000000">
                <a:alpha val="5882"/>
              </a:srgbClr>
            </a:solidFill>
          </a:ln>
        </p:spPr>
        <p:txBody>
          <a:bodyPr lIns="45719" rIns="45719"/>
          <a:lstStyle/>
          <a:p>
            <a:pPr>
              <a:defRPr sz="1800"/>
            </a:pPr>
            <a:endParaRPr/>
          </a:p>
        </p:txBody>
      </p:sp>
      <p:sp>
        <p:nvSpPr>
          <p:cNvPr id="21" name="Scoperte geografiche (1400-1500)"/>
          <p:cNvSpPr txBox="1">
            <a:spLocks noGrp="1"/>
          </p:cNvSpPr>
          <p:nvPr>
            <p:ph type="title" idx="4294967295"/>
          </p:nvPr>
        </p:nvSpPr>
        <p:spPr>
          <a:xfrm>
            <a:off x="762000" y="2590800"/>
            <a:ext cx="7772400" cy="1143001"/>
          </a:xfrm>
          <a:prstGeom prst="rect">
            <a:avLst/>
          </a:prstGeom>
        </p:spPr>
        <p:txBody>
          <a:bodyPr>
            <a:normAutofit fontScale="90000"/>
          </a:bodyPr>
          <a:lstStyle/>
          <a:p>
            <a:pPr defTabSz="585215">
              <a:defRPr sz="4608">
                <a:latin typeface="Old English Text MT"/>
                <a:ea typeface="Old English Text MT"/>
                <a:cs typeface="Old English Text MT"/>
                <a:sym typeface="Old English Text MT"/>
              </a:defRPr>
            </a:pPr>
            <a:r>
              <a:t>Scoperte geografiche</a:t>
            </a:r>
            <a:br/>
            <a:r>
              <a:rPr sz="2304"/>
              <a:t>(1400-1500)</a:t>
            </a:r>
          </a:p>
        </p:txBody>
      </p:sp>
      <p:sp>
        <p:nvSpPr>
          <p:cNvPr id="22" name="Linea"/>
          <p:cNvSpPr/>
          <p:nvPr/>
        </p:nvSpPr>
        <p:spPr>
          <a:xfrm flipV="1">
            <a:off x="4648200" y="1219200"/>
            <a:ext cx="1588" cy="1295400"/>
          </a:xfrm>
          <a:prstGeom prst="line">
            <a:avLst/>
          </a:prstGeom>
          <a:ln w="44450">
            <a:solidFill>
              <a:srgbClr val="000000"/>
            </a:solidFill>
            <a:tailEnd type="triangle"/>
          </a:ln>
        </p:spPr>
        <p:txBody>
          <a:bodyPr lIns="45719" rIns="45719"/>
          <a:lstStyle/>
          <a:p>
            <a:endParaRPr/>
          </a:p>
        </p:txBody>
      </p:sp>
      <p:sp>
        <p:nvSpPr>
          <p:cNvPr id="23" name="Linea"/>
          <p:cNvSpPr/>
          <p:nvPr/>
        </p:nvSpPr>
        <p:spPr>
          <a:xfrm flipV="1">
            <a:off x="5791199" y="1676400"/>
            <a:ext cx="576264" cy="838200"/>
          </a:xfrm>
          <a:prstGeom prst="line">
            <a:avLst/>
          </a:prstGeom>
          <a:ln w="44450">
            <a:solidFill>
              <a:srgbClr val="000000"/>
            </a:solidFill>
            <a:tailEnd type="triangle"/>
          </a:ln>
        </p:spPr>
        <p:txBody>
          <a:bodyPr lIns="45719" rIns="45719"/>
          <a:lstStyle/>
          <a:p>
            <a:endParaRPr/>
          </a:p>
        </p:txBody>
      </p:sp>
      <p:sp>
        <p:nvSpPr>
          <p:cNvPr id="24" name="Linea"/>
          <p:cNvSpPr/>
          <p:nvPr/>
        </p:nvSpPr>
        <p:spPr>
          <a:xfrm flipH="1" flipV="1">
            <a:off x="2895600" y="1752599"/>
            <a:ext cx="566738" cy="762002"/>
          </a:xfrm>
          <a:prstGeom prst="line">
            <a:avLst/>
          </a:prstGeom>
          <a:ln w="44450">
            <a:solidFill>
              <a:srgbClr val="000000"/>
            </a:solidFill>
            <a:tailEnd type="triangle"/>
          </a:ln>
        </p:spPr>
        <p:txBody>
          <a:bodyPr lIns="45719" rIns="45719"/>
          <a:lstStyle/>
          <a:p>
            <a:endParaRPr/>
          </a:p>
        </p:txBody>
      </p:sp>
      <p:sp>
        <p:nvSpPr>
          <p:cNvPr id="25" name="Linea"/>
          <p:cNvSpPr/>
          <p:nvPr/>
        </p:nvSpPr>
        <p:spPr>
          <a:xfrm>
            <a:off x="4648200" y="4038600"/>
            <a:ext cx="0" cy="1270000"/>
          </a:xfrm>
          <a:prstGeom prst="line">
            <a:avLst/>
          </a:prstGeom>
          <a:ln w="44450">
            <a:solidFill>
              <a:srgbClr val="000000"/>
            </a:solidFill>
            <a:tailEnd type="triangle"/>
          </a:ln>
        </p:spPr>
        <p:txBody>
          <a:bodyPr lIns="45719" rIns="45719"/>
          <a:lstStyle/>
          <a:p>
            <a:endParaRPr/>
          </a:p>
        </p:txBody>
      </p:sp>
      <p:sp>
        <p:nvSpPr>
          <p:cNvPr id="26" name="Linea"/>
          <p:cNvSpPr/>
          <p:nvPr/>
        </p:nvSpPr>
        <p:spPr>
          <a:xfrm>
            <a:off x="5791199" y="4038600"/>
            <a:ext cx="346077" cy="841375"/>
          </a:xfrm>
          <a:prstGeom prst="line">
            <a:avLst/>
          </a:prstGeom>
          <a:ln w="44450">
            <a:solidFill>
              <a:srgbClr val="000000"/>
            </a:solidFill>
            <a:tailEnd type="triangle"/>
          </a:ln>
        </p:spPr>
        <p:txBody>
          <a:bodyPr lIns="45719" rIns="45719"/>
          <a:lstStyle/>
          <a:p>
            <a:endParaRPr/>
          </a:p>
        </p:txBody>
      </p:sp>
      <p:sp>
        <p:nvSpPr>
          <p:cNvPr id="27" name="Linea"/>
          <p:cNvSpPr/>
          <p:nvPr/>
        </p:nvSpPr>
        <p:spPr>
          <a:xfrm flipH="1">
            <a:off x="3124200" y="4038600"/>
            <a:ext cx="561976" cy="835025"/>
          </a:xfrm>
          <a:prstGeom prst="line">
            <a:avLst/>
          </a:prstGeom>
          <a:ln w="44450">
            <a:solidFill>
              <a:srgbClr val="000000"/>
            </a:solidFill>
            <a:tailEnd type="triangle"/>
          </a:ln>
        </p:spPr>
        <p:txBody>
          <a:bodyPr lIns="45719" rIns="45719"/>
          <a:lstStyle/>
          <a:p>
            <a:endParaRPr/>
          </a:p>
        </p:txBody>
      </p:sp>
      <p:grpSp>
        <p:nvGrpSpPr>
          <p:cNvPr id="30" name="Gruppo"/>
          <p:cNvGrpSpPr/>
          <p:nvPr/>
        </p:nvGrpSpPr>
        <p:grpSpPr>
          <a:xfrm>
            <a:off x="639762" y="1219199"/>
            <a:ext cx="2822576" cy="523876"/>
            <a:chOff x="0" y="0"/>
            <a:chExt cx="2822575" cy="523875"/>
          </a:xfrm>
        </p:grpSpPr>
        <p:pic>
          <p:nvPicPr>
            <p:cNvPr id="28" name="image.png" descr="image.png"/>
            <p:cNvPicPr>
              <a:picLocks noChangeAspect="1"/>
            </p:cNvPicPr>
            <p:nvPr/>
          </p:nvPicPr>
          <p:blipFill>
            <a:blip r:embed="rId3">
              <a:extLst/>
            </a:blip>
            <a:stretch>
              <a:fillRect/>
            </a:stretch>
          </p:blipFill>
          <p:spPr>
            <a:xfrm>
              <a:off x="0" y="0"/>
              <a:ext cx="2822575" cy="523875"/>
            </a:xfrm>
            <a:prstGeom prst="rect">
              <a:avLst/>
            </a:prstGeom>
            <a:ln w="12700" cap="flat">
              <a:noFill/>
              <a:miter lim="400000"/>
            </a:ln>
            <a:effectLst/>
          </p:spPr>
        </p:pic>
        <p:sp>
          <p:nvSpPr>
            <p:cNvPr id="29" name="1. Contesto storico sociale"/>
            <p:cNvSpPr txBox="1"/>
            <p:nvPr/>
          </p:nvSpPr>
          <p:spPr>
            <a:xfrm>
              <a:off x="3175" y="0"/>
              <a:ext cx="2819400" cy="3200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a:spcBef>
                  <a:spcPts val="800"/>
                </a:spcBef>
                <a:defRPr sz="1400" b="1">
                  <a:latin typeface="Engravers MT"/>
                  <a:ea typeface="Engravers MT"/>
                  <a:cs typeface="Engravers MT"/>
                  <a:sym typeface="Engravers MT"/>
                </a:defRPr>
              </a:pPr>
              <a:r>
                <a:t>1. </a:t>
              </a:r>
              <a:r>
                <a:rPr u="sng">
                  <a:solidFill>
                    <a:srgbClr val="800000"/>
                  </a:solidFill>
                </a:rPr>
                <a:t>Contesto storico sociale </a:t>
              </a:r>
            </a:p>
          </p:txBody>
        </p:sp>
      </p:grpSp>
      <p:grpSp>
        <p:nvGrpSpPr>
          <p:cNvPr id="33" name="Gruppo"/>
          <p:cNvGrpSpPr/>
          <p:nvPr/>
        </p:nvGrpSpPr>
        <p:grpSpPr>
          <a:xfrm>
            <a:off x="3352800" y="457199"/>
            <a:ext cx="2517775" cy="742951"/>
            <a:chOff x="0" y="0"/>
            <a:chExt cx="2517775" cy="742950"/>
          </a:xfrm>
        </p:grpSpPr>
        <p:pic>
          <p:nvPicPr>
            <p:cNvPr id="31" name="image.png" descr="image.png"/>
            <p:cNvPicPr>
              <a:picLocks noChangeAspect="1"/>
            </p:cNvPicPr>
            <p:nvPr/>
          </p:nvPicPr>
          <p:blipFill>
            <a:blip r:embed="rId4">
              <a:extLst/>
            </a:blip>
            <a:stretch>
              <a:fillRect/>
            </a:stretch>
          </p:blipFill>
          <p:spPr>
            <a:xfrm>
              <a:off x="0" y="0"/>
              <a:ext cx="2517775" cy="742950"/>
            </a:xfrm>
            <a:prstGeom prst="rect">
              <a:avLst/>
            </a:prstGeom>
            <a:ln w="12700" cap="flat">
              <a:noFill/>
              <a:miter lim="400000"/>
            </a:ln>
            <a:effectLst/>
          </p:spPr>
        </p:pic>
        <p:sp>
          <p:nvSpPr>
            <p:cNvPr id="32" name="2. Come hanno influenzato la cultura"/>
            <p:cNvSpPr txBox="1"/>
            <p:nvPr/>
          </p:nvSpPr>
          <p:spPr>
            <a:xfrm>
              <a:off x="0" y="0"/>
              <a:ext cx="2514600" cy="5486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a:spcBef>
                  <a:spcPts val="800"/>
                </a:spcBef>
                <a:defRPr sz="1400" b="1">
                  <a:latin typeface="Engravers MT"/>
                  <a:ea typeface="Engravers MT"/>
                  <a:cs typeface="Engravers MT"/>
                  <a:sym typeface="Engravers MT"/>
                </a:defRPr>
              </a:pPr>
              <a:r>
                <a:t>2. </a:t>
              </a:r>
              <a:r>
                <a:rPr u="sng">
                  <a:solidFill>
                    <a:srgbClr val="800000"/>
                  </a:solidFill>
                </a:rPr>
                <a:t>Come hanno influenzato la cultura</a:t>
              </a:r>
            </a:p>
          </p:txBody>
        </p:sp>
      </p:grpSp>
      <p:grpSp>
        <p:nvGrpSpPr>
          <p:cNvPr id="36" name="Gruppo"/>
          <p:cNvGrpSpPr/>
          <p:nvPr/>
        </p:nvGrpSpPr>
        <p:grpSpPr>
          <a:xfrm>
            <a:off x="6040437" y="877887"/>
            <a:ext cx="2444751" cy="749301"/>
            <a:chOff x="0" y="0"/>
            <a:chExt cx="2444750" cy="749300"/>
          </a:xfrm>
        </p:grpSpPr>
        <p:pic>
          <p:nvPicPr>
            <p:cNvPr id="34" name="image.png" descr="image.png"/>
            <p:cNvPicPr>
              <a:picLocks noChangeAspect="1"/>
            </p:cNvPicPr>
            <p:nvPr/>
          </p:nvPicPr>
          <p:blipFill>
            <a:blip r:embed="rId5">
              <a:extLst/>
            </a:blip>
            <a:stretch>
              <a:fillRect/>
            </a:stretch>
          </p:blipFill>
          <p:spPr>
            <a:xfrm>
              <a:off x="0" y="0"/>
              <a:ext cx="2444750" cy="749300"/>
            </a:xfrm>
            <a:prstGeom prst="rect">
              <a:avLst/>
            </a:prstGeom>
            <a:ln w="12700" cap="flat">
              <a:noFill/>
              <a:miter lim="400000"/>
            </a:ln>
            <a:effectLst/>
          </p:spPr>
        </p:pic>
        <p:sp>
          <p:nvSpPr>
            <p:cNvPr id="35" name="3. ConseguenZe politiche e sociali"/>
            <p:cNvSpPr txBox="1"/>
            <p:nvPr/>
          </p:nvSpPr>
          <p:spPr>
            <a:xfrm>
              <a:off x="4762" y="4762"/>
              <a:ext cx="2438401" cy="548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a:spcBef>
                  <a:spcPts val="800"/>
                </a:spcBef>
                <a:defRPr sz="1400" b="1">
                  <a:latin typeface="Engravers MT"/>
                  <a:ea typeface="Engravers MT"/>
                  <a:cs typeface="Engravers MT"/>
                  <a:sym typeface="Engravers MT"/>
                </a:defRPr>
              </a:pPr>
              <a:r>
                <a:t>3. </a:t>
              </a:r>
              <a:r>
                <a:rPr u="sng">
                  <a:solidFill>
                    <a:srgbClr val="800000"/>
                  </a:solidFill>
                </a:rPr>
                <a:t>ConseguenZe politiche e sociali </a:t>
              </a:r>
            </a:p>
          </p:txBody>
        </p:sp>
      </p:grpSp>
      <p:grpSp>
        <p:nvGrpSpPr>
          <p:cNvPr id="39" name="Gruppo"/>
          <p:cNvGrpSpPr/>
          <p:nvPr/>
        </p:nvGrpSpPr>
        <p:grpSpPr>
          <a:xfrm>
            <a:off x="1212849" y="4919662"/>
            <a:ext cx="2292351" cy="749301"/>
            <a:chOff x="0" y="0"/>
            <a:chExt cx="2292350" cy="749300"/>
          </a:xfrm>
        </p:grpSpPr>
        <p:pic>
          <p:nvPicPr>
            <p:cNvPr id="37" name="image.png" descr="image.png"/>
            <p:cNvPicPr>
              <a:picLocks noChangeAspect="1"/>
            </p:cNvPicPr>
            <p:nvPr/>
          </p:nvPicPr>
          <p:blipFill>
            <a:blip r:embed="rId6">
              <a:extLst/>
            </a:blip>
            <a:stretch>
              <a:fillRect/>
            </a:stretch>
          </p:blipFill>
          <p:spPr>
            <a:xfrm>
              <a:off x="0" y="0"/>
              <a:ext cx="2292350" cy="749300"/>
            </a:xfrm>
            <a:prstGeom prst="rect">
              <a:avLst/>
            </a:prstGeom>
            <a:ln w="12700" cap="flat">
              <a:noFill/>
              <a:miter lim="400000"/>
            </a:ln>
            <a:effectLst/>
          </p:spPr>
        </p:pic>
        <p:sp>
          <p:nvSpPr>
            <p:cNvPr id="38" name="4. Mutamento della domanda filosofica"/>
            <p:cNvSpPr txBox="1"/>
            <p:nvPr/>
          </p:nvSpPr>
          <p:spPr>
            <a:xfrm>
              <a:off x="-1" y="4762"/>
              <a:ext cx="2286002" cy="548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a:spcBef>
                  <a:spcPts val="800"/>
                </a:spcBef>
                <a:defRPr sz="1400" b="1">
                  <a:latin typeface="Engravers MT"/>
                  <a:ea typeface="Engravers MT"/>
                  <a:cs typeface="Engravers MT"/>
                  <a:sym typeface="Engravers MT"/>
                </a:defRPr>
              </a:pPr>
              <a:r>
                <a:t>4. </a:t>
              </a:r>
              <a:r>
                <a:rPr u="sng">
                  <a:solidFill>
                    <a:srgbClr val="800000"/>
                  </a:solidFill>
                </a:rPr>
                <a:t>Mutamento della domanda filosofica</a:t>
              </a:r>
            </a:p>
          </p:txBody>
        </p:sp>
      </p:grpSp>
      <p:grpSp>
        <p:nvGrpSpPr>
          <p:cNvPr id="42" name="Gruppo"/>
          <p:cNvGrpSpPr/>
          <p:nvPr/>
        </p:nvGrpSpPr>
        <p:grpSpPr>
          <a:xfrm>
            <a:off x="3633787" y="5394325"/>
            <a:ext cx="2333626" cy="841375"/>
            <a:chOff x="0" y="0"/>
            <a:chExt cx="2333625" cy="841375"/>
          </a:xfrm>
        </p:grpSpPr>
        <p:pic>
          <p:nvPicPr>
            <p:cNvPr id="40" name="image.png" descr="image.png"/>
            <p:cNvPicPr>
              <a:picLocks noChangeAspect="1"/>
            </p:cNvPicPr>
            <p:nvPr/>
          </p:nvPicPr>
          <p:blipFill>
            <a:blip r:embed="rId7">
              <a:extLst/>
            </a:blip>
            <a:stretch>
              <a:fillRect/>
            </a:stretch>
          </p:blipFill>
          <p:spPr>
            <a:xfrm>
              <a:off x="0" y="0"/>
              <a:ext cx="2333625" cy="841375"/>
            </a:xfrm>
            <a:prstGeom prst="rect">
              <a:avLst/>
            </a:prstGeom>
            <a:ln w="12700" cap="flat">
              <a:noFill/>
              <a:miter lim="400000"/>
            </a:ln>
            <a:effectLst/>
          </p:spPr>
        </p:pic>
        <p:sp>
          <p:nvSpPr>
            <p:cNvPr id="41" name="5. Posizioni filosofiche specifiche"/>
            <p:cNvSpPr txBox="1"/>
            <p:nvPr/>
          </p:nvSpPr>
          <p:spPr>
            <a:xfrm>
              <a:off x="1587" y="4762"/>
              <a:ext cx="2328863" cy="574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a:spcBef>
                  <a:spcPts val="900"/>
                </a:spcBef>
                <a:defRPr sz="1400" b="1">
                  <a:latin typeface="Engravers MT"/>
                  <a:ea typeface="Engravers MT"/>
                  <a:cs typeface="Engravers MT"/>
                  <a:sym typeface="Engravers MT"/>
                </a:defRPr>
              </a:pPr>
              <a:r>
                <a:t>5. </a:t>
              </a:r>
              <a:r>
                <a:rPr sz="1600" u="sng">
                  <a:solidFill>
                    <a:srgbClr val="800000"/>
                  </a:solidFill>
                </a:rPr>
                <a:t>Posizioni filosofiche specifiche</a:t>
              </a:r>
            </a:p>
          </p:txBody>
        </p:sp>
      </p:grpSp>
      <p:sp>
        <p:nvSpPr>
          <p:cNvPr id="43" name="6. Conseguenze sulla realtà contemporanea"/>
          <p:cNvSpPr txBox="1"/>
          <p:nvPr/>
        </p:nvSpPr>
        <p:spPr>
          <a:xfrm>
            <a:off x="6045200" y="4953000"/>
            <a:ext cx="2667000" cy="548640"/>
          </a:xfrm>
          <a:prstGeom prst="rect">
            <a:avLst/>
          </a:prstGeom>
          <a:gradFill>
            <a:path path="circle">
              <a:fillToRect l="37721" t="-19636" r="62278" b="119636"/>
            </a:path>
          </a:gradFill>
          <a:ln w="12700">
            <a:miter lim="400000"/>
          </a:ln>
          <a:extLst>
            <a:ext uri="{C572A759-6A51-4108-AA02-DFA0A04FC94B}">
              <ma14:wrappingTextBoxFlag xmlns:ma14="http://schemas.microsoft.com/office/mac/drawingml/2011/main" xmlns="" val="1"/>
            </a:ext>
          </a:extLst>
        </p:spPr>
        <p:txBody>
          <a:bodyPr lIns="45719" rIns="45719">
            <a:spAutoFit/>
          </a:bodyPr>
          <a:lstStyle/>
          <a:p>
            <a:pPr algn="ctr">
              <a:spcBef>
                <a:spcPts val="800"/>
              </a:spcBef>
              <a:defRPr sz="1400" b="1">
                <a:latin typeface="Engravers MT"/>
                <a:ea typeface="Engravers MT"/>
                <a:cs typeface="Engravers MT"/>
                <a:sym typeface="Engravers MT"/>
              </a:defRPr>
            </a:pPr>
            <a:r>
              <a:t>6. </a:t>
            </a:r>
            <a:r>
              <a:rPr u="sng">
                <a:solidFill>
                  <a:srgbClr val="800000"/>
                </a:solidFill>
              </a:rPr>
              <a:t>Conseguenze sulla realtà contemporanea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82" name="Mutamento della domanda filosofica"/>
          <p:cNvSpPr txBox="1">
            <a:spLocks noGrp="1"/>
          </p:cNvSpPr>
          <p:nvPr>
            <p:ph type="title" idx="4294967295"/>
          </p:nvPr>
        </p:nvSpPr>
        <p:spPr>
          <a:xfrm>
            <a:off x="179387" y="609599"/>
            <a:ext cx="8785226" cy="1143002"/>
          </a:xfrm>
          <a:prstGeom prst="rect">
            <a:avLst/>
          </a:prstGeom>
        </p:spPr>
        <p:txBody>
          <a:bodyPr>
            <a:normAutofit/>
          </a:bodyPr>
          <a:lstStyle/>
          <a:p>
            <a:pPr>
              <a:defRPr sz="8000">
                <a:latin typeface="Old English Text MT"/>
                <a:ea typeface="Old English Text MT"/>
                <a:cs typeface="Old English Text MT"/>
                <a:sym typeface="Old English Text MT"/>
              </a:defRPr>
            </a:pPr>
            <a:r>
              <a:rPr sz="6600"/>
              <a:t>M</a:t>
            </a:r>
            <a:r>
              <a:rPr sz="3600"/>
              <a:t>utamento della domanda filosofica</a:t>
            </a:r>
          </a:p>
        </p:txBody>
      </p:sp>
      <p:sp>
        <p:nvSpPr>
          <p:cNvPr id="83" name="Corpo"/>
          <p:cNvSpPr txBox="1">
            <a:spLocks noGrp="1"/>
          </p:cNvSpPr>
          <p:nvPr>
            <p:ph type="body" idx="4294967295"/>
          </p:nvPr>
        </p:nvSpPr>
        <p:spPr>
          <a:xfrm>
            <a:off x="685800" y="2135187"/>
            <a:ext cx="7772400" cy="4114801"/>
          </a:xfrm>
          <a:prstGeom prst="rect">
            <a:avLst/>
          </a:prstGeom>
        </p:spPr>
        <p:txBody>
          <a:bodyPr>
            <a:normAutofit/>
          </a:bodyPr>
          <a:lstStyle>
            <a:lvl1pPr>
              <a:buSzTx/>
              <a:buNone/>
            </a:lvl1pPr>
          </a:lstStyle>
          <a:p>
            <a:r>
              <a:t> </a:t>
            </a:r>
          </a:p>
        </p:txBody>
      </p:sp>
      <p:sp>
        <p:nvSpPr>
          <p:cNvPr id="84" name="Le scoperte geografiche mutarono…"/>
          <p:cNvSpPr txBox="1"/>
          <p:nvPr/>
        </p:nvSpPr>
        <p:spPr>
          <a:xfrm>
            <a:off x="1792118" y="1670050"/>
            <a:ext cx="5559764" cy="471424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pPr algn="ctr">
              <a:defRPr sz="2300">
                <a:latin typeface="Tahoma"/>
                <a:ea typeface="Tahoma"/>
                <a:cs typeface="Tahoma"/>
                <a:sym typeface="Tahoma"/>
              </a:defRPr>
            </a:pPr>
            <a:r>
              <a:t>Le scoperte geografiche mutarono </a:t>
            </a:r>
          </a:p>
          <a:p>
            <a:pPr algn="ctr">
              <a:defRPr sz="2300">
                <a:latin typeface="Tahoma"/>
                <a:ea typeface="Tahoma"/>
                <a:cs typeface="Tahoma"/>
                <a:sym typeface="Tahoma"/>
              </a:defRPr>
            </a:pPr>
            <a:r>
              <a:t>Notevolmente il pensiero popolare </a:t>
            </a:r>
          </a:p>
          <a:p>
            <a:pPr algn="ctr">
              <a:defRPr sz="2300">
                <a:latin typeface="Tahoma"/>
                <a:ea typeface="Tahoma"/>
                <a:cs typeface="Tahoma"/>
                <a:sym typeface="Tahoma"/>
              </a:defRPr>
            </a:pPr>
            <a:r>
              <a:t>e le </a:t>
            </a:r>
            <a:r>
              <a:rPr u="sng">
                <a:solidFill>
                  <a:srgbClr val="800000"/>
                </a:solidFill>
              </a:rPr>
              <a:t>Domande filosofiche</a:t>
            </a:r>
            <a:r>
              <a:t>.</a:t>
            </a:r>
          </a:p>
          <a:p>
            <a:pPr algn="ctr">
              <a:defRPr sz="2300">
                <a:latin typeface="Tahoma"/>
                <a:ea typeface="Tahoma"/>
                <a:cs typeface="Tahoma"/>
                <a:sym typeface="Tahoma"/>
              </a:defRPr>
            </a:pPr>
            <a:r>
              <a:t> Infatti, secondo ciò che </a:t>
            </a:r>
          </a:p>
          <a:p>
            <a:pPr algn="ctr">
              <a:defRPr sz="2300">
                <a:latin typeface="Tahoma"/>
                <a:ea typeface="Tahoma"/>
                <a:cs typeface="Tahoma"/>
                <a:sym typeface="Tahoma"/>
              </a:defRPr>
            </a:pPr>
            <a:r>
              <a:t>Diceva la </a:t>
            </a:r>
            <a:r>
              <a:rPr u="sng">
                <a:solidFill>
                  <a:srgbClr val="800000"/>
                </a:solidFill>
              </a:rPr>
              <a:t>bibbia</a:t>
            </a:r>
            <a:r>
              <a:t>, il mondo era abitato </a:t>
            </a:r>
          </a:p>
          <a:p>
            <a:pPr algn="ctr">
              <a:defRPr sz="2300">
                <a:latin typeface="Tahoma"/>
                <a:ea typeface="Tahoma"/>
                <a:cs typeface="Tahoma"/>
                <a:sym typeface="Tahoma"/>
              </a:defRPr>
            </a:pPr>
            <a:r>
              <a:t>Dalle Popolazioni discendenti dai </a:t>
            </a:r>
          </a:p>
          <a:p>
            <a:pPr algn="ctr">
              <a:defRPr sz="2300">
                <a:latin typeface="Tahoma"/>
                <a:ea typeface="Tahoma"/>
                <a:cs typeface="Tahoma"/>
                <a:sym typeface="Tahoma"/>
              </a:defRPr>
            </a:pPr>
            <a:r>
              <a:t>3 figli Di Noè: </a:t>
            </a:r>
            <a:r>
              <a:rPr u="sng">
                <a:solidFill>
                  <a:srgbClr val="800000"/>
                </a:solidFill>
              </a:rPr>
              <a:t>Sem</a:t>
            </a:r>
            <a:r>
              <a:t> (Asia), </a:t>
            </a:r>
            <a:r>
              <a:rPr u="sng">
                <a:solidFill>
                  <a:srgbClr val="800000"/>
                </a:solidFill>
              </a:rPr>
              <a:t>Jafet</a:t>
            </a:r>
            <a:r>
              <a:t> (Europa) </a:t>
            </a:r>
          </a:p>
          <a:p>
            <a:pPr algn="ctr">
              <a:defRPr sz="2300">
                <a:latin typeface="Tahoma"/>
                <a:ea typeface="Tahoma"/>
                <a:cs typeface="Tahoma"/>
                <a:sym typeface="Tahoma"/>
              </a:defRPr>
            </a:pPr>
            <a:r>
              <a:t>e </a:t>
            </a:r>
            <a:r>
              <a:rPr u="sng">
                <a:solidFill>
                  <a:srgbClr val="800000"/>
                </a:solidFill>
              </a:rPr>
              <a:t>Cam</a:t>
            </a:r>
            <a:r>
              <a:rPr>
                <a:solidFill>
                  <a:srgbClr val="E96D00"/>
                </a:solidFill>
              </a:rPr>
              <a:t> </a:t>
            </a:r>
            <a:r>
              <a:t>(Africa).</a:t>
            </a:r>
          </a:p>
          <a:p>
            <a:pPr algn="ctr">
              <a:defRPr sz="2300">
                <a:latin typeface="Tahoma"/>
                <a:ea typeface="Tahoma"/>
                <a:cs typeface="Tahoma"/>
                <a:sym typeface="Tahoma"/>
              </a:defRPr>
            </a:pPr>
            <a:endParaRPr/>
          </a:p>
          <a:p>
            <a:pPr algn="ctr">
              <a:defRPr sz="2300">
                <a:latin typeface="Tahoma"/>
                <a:ea typeface="Tahoma"/>
                <a:cs typeface="Tahoma"/>
                <a:sym typeface="Tahoma"/>
              </a:defRPr>
            </a:pPr>
            <a:r>
              <a:t>Le nuove domande filosofiche furono:</a:t>
            </a:r>
          </a:p>
          <a:p>
            <a:pPr algn="ctr">
              <a:defRPr sz="2300">
                <a:solidFill>
                  <a:srgbClr val="800000"/>
                </a:solidFill>
                <a:latin typeface="Tahoma"/>
                <a:ea typeface="Tahoma"/>
                <a:cs typeface="Tahoma"/>
                <a:sym typeface="Tahoma"/>
              </a:defRPr>
            </a:pPr>
            <a:r>
              <a:t>-</a:t>
            </a:r>
            <a:r>
              <a:rPr>
                <a:solidFill>
                  <a:srgbClr val="000000"/>
                </a:solidFill>
              </a:rPr>
              <a:t>Quindi </a:t>
            </a:r>
            <a:r>
              <a:rPr u="sng"/>
              <a:t>da dove venivano </a:t>
            </a:r>
            <a:r>
              <a:rPr>
                <a:solidFill>
                  <a:srgbClr val="000000"/>
                </a:solidFill>
              </a:rPr>
              <a:t>gli americani?</a:t>
            </a:r>
          </a:p>
          <a:p>
            <a:pPr algn="ctr">
              <a:defRPr sz="2300">
                <a:solidFill>
                  <a:srgbClr val="800000"/>
                </a:solidFill>
                <a:latin typeface="Tahoma"/>
                <a:ea typeface="Tahoma"/>
                <a:cs typeface="Tahoma"/>
                <a:sym typeface="Tahoma"/>
              </a:defRPr>
            </a:pPr>
            <a:r>
              <a:t>-</a:t>
            </a:r>
            <a:r>
              <a:rPr>
                <a:solidFill>
                  <a:srgbClr val="000000"/>
                </a:solidFill>
              </a:rPr>
              <a:t>come si poteva salvare </a:t>
            </a:r>
            <a:r>
              <a:rPr u="sng"/>
              <a:t>l’attendibilità</a:t>
            </a:r>
          </a:p>
          <a:p>
            <a:pPr algn="ctr">
              <a:defRPr sz="2300" u="sng">
                <a:solidFill>
                  <a:srgbClr val="800000"/>
                </a:solidFill>
                <a:latin typeface="Tahoma"/>
                <a:ea typeface="Tahoma"/>
                <a:cs typeface="Tahoma"/>
                <a:sym typeface="Tahoma"/>
              </a:defRPr>
            </a:pPr>
            <a:r>
              <a:t>Della chiesa</a:t>
            </a:r>
            <a:r>
              <a:rPr u="none">
                <a:solidFill>
                  <a:srgbClr val="000000"/>
                </a:solidFill>
              </a:rPr>
              <a:t>?</a:t>
            </a:r>
          </a:p>
        </p:txBody>
      </p:sp>
    </p:spTree>
  </p:cSld>
  <p:clrMapOvr>
    <a:masterClrMapping/>
  </p:clrMapOvr>
  <mc:AlternateContent xmlns:mc="http://schemas.openxmlformats.org/markup-compatibility/2006" xmlns:p14="http://schemas.microsoft.com/office/powerpoint/2010/main">
    <mc:Choice Requires="p14">
      <p:transition spd="slow" p14:dur="1200">
        <p:push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87" name="Il filosofo veneziano nacque il 5 luglio 1506. Fece una serie di studi umanistici a Roma ed intraprese la carriera ecclesiastica. Anche lui, come molti, si interrogò sull’esistenza e provenienza degli indigeni del nuovo continente. A tal proposito scrisse l’opera “problemi naturali e morali” del 1549.…"/>
          <p:cNvSpPr txBox="1">
            <a:spLocks noGrp="1"/>
          </p:cNvSpPr>
          <p:nvPr>
            <p:ph type="body" idx="4294967295"/>
          </p:nvPr>
        </p:nvSpPr>
        <p:spPr>
          <a:xfrm>
            <a:off x="685800" y="2127250"/>
            <a:ext cx="7772400" cy="4114800"/>
          </a:xfrm>
          <a:prstGeom prst="rect">
            <a:avLst/>
          </a:prstGeom>
        </p:spPr>
        <p:txBody>
          <a:bodyPr>
            <a:normAutofit/>
          </a:bodyPr>
          <a:lstStyle/>
          <a:p>
            <a:pPr marL="260604" indent="-260604" algn="ctr" defTabSz="694944">
              <a:lnSpc>
                <a:spcPct val="90000"/>
              </a:lnSpc>
              <a:spcBef>
                <a:spcPts val="200"/>
              </a:spcBef>
              <a:buSzTx/>
              <a:buNone/>
              <a:defRPr sz="1748">
                <a:latin typeface="Tahoma"/>
                <a:ea typeface="Tahoma"/>
                <a:cs typeface="Tahoma"/>
                <a:sym typeface="Tahoma"/>
              </a:defRPr>
            </a:pPr>
            <a:r>
              <a:t>Il filosofo </a:t>
            </a:r>
            <a:r>
              <a:rPr u="sng">
                <a:solidFill>
                  <a:srgbClr val="800000"/>
                </a:solidFill>
              </a:rPr>
              <a:t>veneziano</a:t>
            </a:r>
            <a:r>
              <a:t> nacque il </a:t>
            </a:r>
            <a:r>
              <a:rPr u="sng">
                <a:solidFill>
                  <a:srgbClr val="800000"/>
                </a:solidFill>
              </a:rPr>
              <a:t>5 luglio 1506</a:t>
            </a:r>
            <a:r>
              <a:t>. Fece una serie di studi umanistici a Roma ed intraprese la carriera ecclesiastica. Anche lui, come molti, si interrogò sull’esistenza e provenienza degli indigeni del nuovo continente. A tal proposito scrisse l’opera “</a:t>
            </a:r>
            <a:r>
              <a:rPr u="sng">
                <a:solidFill>
                  <a:srgbClr val="800000"/>
                </a:solidFill>
              </a:rPr>
              <a:t>problemi naturali e morali</a:t>
            </a:r>
            <a:r>
              <a:t>” del </a:t>
            </a:r>
            <a:r>
              <a:rPr u="sng">
                <a:solidFill>
                  <a:srgbClr val="800000"/>
                </a:solidFill>
              </a:rPr>
              <a:t>1549</a:t>
            </a:r>
            <a:r>
              <a:t>. </a:t>
            </a:r>
          </a:p>
          <a:p>
            <a:pPr marL="260604" indent="-260604" algn="ctr" defTabSz="694944">
              <a:lnSpc>
                <a:spcPct val="90000"/>
              </a:lnSpc>
              <a:spcBef>
                <a:spcPts val="500"/>
              </a:spcBef>
              <a:buSzTx/>
              <a:buNone/>
              <a:defRPr sz="1748">
                <a:latin typeface="Tahoma"/>
                <a:ea typeface="Tahoma"/>
                <a:cs typeface="Tahoma"/>
                <a:sym typeface="Tahoma"/>
              </a:defRPr>
            </a:pPr>
            <a:endParaRPr/>
          </a:p>
          <a:p>
            <a:pPr marL="260604" indent="-260604" algn="ctr" defTabSz="694944">
              <a:lnSpc>
                <a:spcPct val="90000"/>
              </a:lnSpc>
              <a:spcBef>
                <a:spcPts val="200"/>
              </a:spcBef>
              <a:buSzTx/>
              <a:buNone/>
              <a:defRPr sz="1748">
                <a:latin typeface="Tahoma"/>
                <a:ea typeface="Tahoma"/>
                <a:cs typeface="Tahoma"/>
                <a:sym typeface="Tahoma"/>
              </a:defRPr>
            </a:pPr>
            <a:r>
              <a:t>I punti fondamentali del suo pensiero esposti nell’opera sono:</a:t>
            </a:r>
          </a:p>
          <a:p>
            <a:pPr marL="260604" indent="-260604" algn="ctr" defTabSz="694944">
              <a:lnSpc>
                <a:spcPct val="90000"/>
              </a:lnSpc>
              <a:spcBef>
                <a:spcPts val="200"/>
              </a:spcBef>
              <a:buSzTx/>
              <a:buNone/>
              <a:defRPr sz="1748">
                <a:solidFill>
                  <a:srgbClr val="800000"/>
                </a:solidFill>
                <a:latin typeface="Tahoma"/>
                <a:ea typeface="Tahoma"/>
                <a:cs typeface="Tahoma"/>
                <a:sym typeface="Tahoma"/>
              </a:defRPr>
            </a:pPr>
            <a:r>
              <a:t>-</a:t>
            </a:r>
            <a:r>
              <a:rPr>
                <a:solidFill>
                  <a:srgbClr val="000000"/>
                </a:solidFill>
              </a:rPr>
              <a:t>tendenza umana verso l’</a:t>
            </a:r>
            <a:r>
              <a:rPr u="sng"/>
              <a:t>idolatria</a:t>
            </a:r>
          </a:p>
          <a:p>
            <a:pPr marL="260604" indent="-260604" algn="ctr" defTabSz="694944">
              <a:lnSpc>
                <a:spcPct val="90000"/>
              </a:lnSpc>
              <a:spcBef>
                <a:spcPts val="200"/>
              </a:spcBef>
              <a:buSzTx/>
              <a:buNone/>
              <a:defRPr sz="1748">
                <a:solidFill>
                  <a:srgbClr val="800000"/>
                </a:solidFill>
                <a:latin typeface="Tahoma"/>
                <a:ea typeface="Tahoma"/>
                <a:cs typeface="Tahoma"/>
                <a:sym typeface="Tahoma"/>
              </a:defRPr>
            </a:pPr>
            <a:r>
              <a:t>-</a:t>
            </a:r>
            <a:r>
              <a:rPr>
                <a:solidFill>
                  <a:srgbClr val="000000"/>
                </a:solidFill>
              </a:rPr>
              <a:t>gli indigeni erano uguali a noi ma trattati come </a:t>
            </a:r>
            <a:r>
              <a:rPr u="sng"/>
              <a:t>bestie</a:t>
            </a:r>
          </a:p>
          <a:p>
            <a:pPr marL="260604" indent="-260604" algn="ctr" defTabSz="694944">
              <a:lnSpc>
                <a:spcPct val="90000"/>
              </a:lnSpc>
              <a:spcBef>
                <a:spcPts val="200"/>
              </a:spcBef>
              <a:buSzTx/>
              <a:buNone/>
              <a:defRPr sz="1748">
                <a:solidFill>
                  <a:srgbClr val="800000"/>
                </a:solidFill>
                <a:latin typeface="Tahoma"/>
                <a:ea typeface="Tahoma"/>
                <a:cs typeface="Tahoma"/>
                <a:sym typeface="Tahoma"/>
              </a:defRPr>
            </a:pPr>
            <a:r>
              <a:t>-</a:t>
            </a:r>
            <a:r>
              <a:rPr>
                <a:solidFill>
                  <a:srgbClr val="000000"/>
                </a:solidFill>
              </a:rPr>
              <a:t>influenza delle </a:t>
            </a:r>
            <a:r>
              <a:rPr u="sng"/>
              <a:t>cause superiori</a:t>
            </a:r>
          </a:p>
          <a:p>
            <a:pPr marL="260604" indent="-260604" algn="ctr" defTabSz="694944">
              <a:lnSpc>
                <a:spcPct val="90000"/>
              </a:lnSpc>
              <a:spcBef>
                <a:spcPts val="200"/>
              </a:spcBef>
              <a:buSzTx/>
              <a:buNone/>
              <a:defRPr sz="1748">
                <a:solidFill>
                  <a:srgbClr val="800000"/>
                </a:solidFill>
                <a:latin typeface="Tahoma"/>
                <a:ea typeface="Tahoma"/>
                <a:cs typeface="Tahoma"/>
                <a:sym typeface="Tahoma"/>
              </a:defRPr>
            </a:pPr>
            <a:r>
              <a:t>-</a:t>
            </a:r>
            <a:r>
              <a:rPr u="sng"/>
              <a:t>natura</a:t>
            </a:r>
            <a:r>
              <a:rPr>
                <a:solidFill>
                  <a:srgbClr val="000000"/>
                </a:solidFill>
              </a:rPr>
              <a:t> vista come </a:t>
            </a:r>
            <a:r>
              <a:rPr u="sng"/>
              <a:t>radice</a:t>
            </a:r>
            <a:r>
              <a:rPr>
                <a:solidFill>
                  <a:srgbClr val="000000"/>
                </a:solidFill>
              </a:rPr>
              <a:t> comune</a:t>
            </a:r>
          </a:p>
          <a:p>
            <a:pPr marL="260604" indent="-260604" algn="ctr" defTabSz="694944">
              <a:lnSpc>
                <a:spcPct val="90000"/>
              </a:lnSpc>
              <a:spcBef>
                <a:spcPts val="200"/>
              </a:spcBef>
              <a:buSzTx/>
              <a:buNone/>
              <a:defRPr sz="1748">
                <a:solidFill>
                  <a:srgbClr val="E96D00"/>
                </a:solidFill>
                <a:latin typeface="Tahoma"/>
                <a:ea typeface="Tahoma"/>
                <a:cs typeface="Tahoma"/>
                <a:sym typeface="Tahoma"/>
              </a:defRPr>
            </a:pPr>
            <a:r>
              <a:t>-</a:t>
            </a:r>
            <a:r>
              <a:rPr>
                <a:solidFill>
                  <a:srgbClr val="000000"/>
                </a:solidFill>
              </a:rPr>
              <a:t>spiegazione non attribuibile a </a:t>
            </a:r>
            <a:r>
              <a:rPr u="sng">
                <a:solidFill>
                  <a:srgbClr val="800000"/>
                </a:solidFill>
              </a:rPr>
              <a:t>trasmissioni culturali</a:t>
            </a:r>
          </a:p>
          <a:p>
            <a:pPr marL="260604" indent="-260604" algn="ctr" defTabSz="694944">
              <a:lnSpc>
                <a:spcPct val="90000"/>
              </a:lnSpc>
              <a:spcBef>
                <a:spcPts val="200"/>
              </a:spcBef>
              <a:buSzTx/>
              <a:buNone/>
              <a:defRPr sz="1748">
                <a:solidFill>
                  <a:srgbClr val="E96D00"/>
                </a:solidFill>
                <a:latin typeface="Tahoma"/>
                <a:ea typeface="Tahoma"/>
                <a:cs typeface="Tahoma"/>
                <a:sym typeface="Tahoma"/>
              </a:defRPr>
            </a:pPr>
            <a:r>
              <a:t>-</a:t>
            </a:r>
            <a:r>
              <a:rPr u="sng">
                <a:solidFill>
                  <a:srgbClr val="800000"/>
                </a:solidFill>
              </a:rPr>
              <a:t>mito platonico dell’atlantide </a:t>
            </a:r>
            <a:r>
              <a:rPr>
                <a:solidFill>
                  <a:srgbClr val="000000"/>
                </a:solidFill>
              </a:rPr>
              <a:t>(leggendario continente dei discendenti di poseidone)</a:t>
            </a:r>
          </a:p>
          <a:p>
            <a:pPr marL="260604" indent="-260604" algn="ctr" defTabSz="694944">
              <a:lnSpc>
                <a:spcPct val="90000"/>
              </a:lnSpc>
              <a:spcBef>
                <a:spcPts val="200"/>
              </a:spcBef>
              <a:buSzTx/>
              <a:buNone/>
              <a:defRPr sz="1748">
                <a:latin typeface="Tahoma"/>
                <a:ea typeface="Tahoma"/>
                <a:cs typeface="Tahoma"/>
                <a:sym typeface="Tahoma"/>
              </a:defRPr>
            </a:pPr>
            <a:r>
              <a:t>Egli era convinto </a:t>
            </a:r>
            <a:r>
              <a:rPr u="sng">
                <a:solidFill>
                  <a:srgbClr val="800000"/>
                </a:solidFill>
              </a:rPr>
              <a:t>dell’unicità della specie umana</a:t>
            </a:r>
            <a:r>
              <a:t>, dunque tutti gli esseri umani andavano trattati allo stesso modo</a:t>
            </a:r>
          </a:p>
        </p:txBody>
      </p:sp>
      <p:sp>
        <p:nvSpPr>
          <p:cNvPr id="88" name="Girolamo Garimberto"/>
          <p:cNvSpPr txBox="1"/>
          <p:nvPr/>
        </p:nvSpPr>
        <p:spPr>
          <a:xfrm>
            <a:off x="2178268" y="453770"/>
            <a:ext cx="5092264" cy="158927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pPr marL="342900" indent="-342900" algn="ctr">
              <a:lnSpc>
                <a:spcPct val="90000"/>
              </a:lnSpc>
              <a:spcBef>
                <a:spcPts val="1200"/>
              </a:spcBef>
              <a:defRPr sz="5400">
                <a:latin typeface="Old English Text MT"/>
                <a:ea typeface="Old English Text MT"/>
                <a:cs typeface="Old English Text MT"/>
                <a:sym typeface="Old English Text MT"/>
              </a:defRPr>
            </a:pPr>
            <a:r>
              <a:rPr sz="6600"/>
              <a:t>G</a:t>
            </a:r>
            <a:r>
              <a:rPr sz="3600"/>
              <a:t>irolamo </a:t>
            </a:r>
            <a:r>
              <a:rPr sz="6600"/>
              <a:t>G</a:t>
            </a:r>
            <a:r>
              <a:rPr sz="3600"/>
              <a:t>arimberto</a:t>
            </a:r>
          </a:p>
        </p:txBody>
      </p:sp>
    </p:spTree>
  </p:cSld>
  <p:clrMapOvr>
    <a:masterClrMapping/>
  </p:clrMapOvr>
  <mc:AlternateContent xmlns:mc="http://schemas.openxmlformats.org/markup-compatibility/2006" xmlns:p14="http://schemas.microsoft.com/office/powerpoint/2010/main">
    <mc:Choice Requires="p14">
      <p:transition spd="slow" p14:dur="1200">
        <p:cover dir="l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101" name="Conseguenze sulla realtà contemporanea"/>
          <p:cNvSpPr txBox="1">
            <a:spLocks noGrp="1"/>
          </p:cNvSpPr>
          <p:nvPr>
            <p:ph type="title" idx="4294967295"/>
          </p:nvPr>
        </p:nvSpPr>
        <p:spPr>
          <a:xfrm>
            <a:off x="684212" y="511175"/>
            <a:ext cx="7704138" cy="907753"/>
          </a:xfrm>
          <a:prstGeom prst="rect">
            <a:avLst/>
          </a:prstGeom>
        </p:spPr>
        <p:txBody>
          <a:bodyPr>
            <a:normAutofit/>
          </a:bodyPr>
          <a:lstStyle/>
          <a:p>
            <a:pPr defTabSz="740663">
              <a:defRPr sz="7128">
                <a:latin typeface="Old English Text MT"/>
                <a:ea typeface="Old English Text MT"/>
                <a:cs typeface="Old English Text MT"/>
                <a:sym typeface="Old English Text MT"/>
              </a:defRPr>
            </a:pPr>
            <a:r>
              <a:rPr sz="5346"/>
              <a:t>C</a:t>
            </a:r>
            <a:r>
              <a:rPr sz="2916"/>
              <a:t>onseguenze sulla realtà contemporanea</a:t>
            </a:r>
          </a:p>
        </p:txBody>
      </p:sp>
      <p:sp>
        <p:nvSpPr>
          <p:cNvPr id="102" name="Le scoperte geografiche portarono cambiamenti in diversi ambiti:…"/>
          <p:cNvSpPr txBox="1">
            <a:spLocks noGrp="1"/>
          </p:cNvSpPr>
          <p:nvPr>
            <p:ph type="body" idx="4294967295"/>
          </p:nvPr>
        </p:nvSpPr>
        <p:spPr>
          <a:xfrm>
            <a:off x="468312" y="1977479"/>
            <a:ext cx="8135938" cy="4355059"/>
          </a:xfrm>
          <a:prstGeom prst="rect">
            <a:avLst/>
          </a:prstGeom>
        </p:spPr>
        <p:txBody>
          <a:bodyPr>
            <a:normAutofit/>
          </a:bodyPr>
          <a:lstStyle/>
          <a:p>
            <a:pPr marL="274320" indent="-274320" algn="ctr" defTabSz="731520">
              <a:lnSpc>
                <a:spcPct val="90000"/>
              </a:lnSpc>
              <a:spcBef>
                <a:spcPts val="300"/>
              </a:spcBef>
              <a:buSzTx/>
              <a:buNone/>
              <a:defRPr sz="2880">
                <a:latin typeface="Tahoma"/>
                <a:ea typeface="Tahoma"/>
                <a:cs typeface="Tahoma"/>
                <a:sym typeface="Tahoma"/>
              </a:defRPr>
            </a:pPr>
            <a:r>
              <a:t>Le scoperte geografiche portarono cambiamenti in diversi ambiti:</a:t>
            </a:r>
          </a:p>
          <a:p>
            <a:pPr marL="274320" indent="-274320" algn="ctr" defTabSz="731520">
              <a:lnSpc>
                <a:spcPct val="90000"/>
              </a:lnSpc>
              <a:spcBef>
                <a:spcPts val="1100"/>
              </a:spcBef>
              <a:buSzTx/>
              <a:buNone/>
              <a:defRPr sz="2880" u="sng">
                <a:solidFill>
                  <a:srgbClr val="800000"/>
                </a:solidFill>
                <a:latin typeface="Tahoma"/>
                <a:ea typeface="Tahoma"/>
                <a:cs typeface="Tahoma"/>
                <a:sym typeface="Tahoma"/>
              </a:defRPr>
            </a:pPr>
            <a:r>
              <a:t>Economia</a:t>
            </a:r>
          </a:p>
          <a:p>
            <a:pPr marL="274320" indent="-274320" algn="ctr" defTabSz="731520">
              <a:lnSpc>
                <a:spcPct val="90000"/>
              </a:lnSpc>
              <a:spcBef>
                <a:spcPts val="300"/>
              </a:spcBef>
              <a:buSzTx/>
              <a:buNone/>
              <a:defRPr sz="2880">
                <a:latin typeface="Tahoma"/>
                <a:ea typeface="Tahoma"/>
                <a:cs typeface="Tahoma"/>
                <a:sym typeface="Tahoma"/>
              </a:defRPr>
            </a:pPr>
            <a:r>
              <a:t>-sviluppo dei </a:t>
            </a:r>
            <a:r>
              <a:rPr u="sng">
                <a:solidFill>
                  <a:srgbClr val="800000"/>
                </a:solidFill>
              </a:rPr>
              <a:t>traffici commerciali </a:t>
            </a:r>
            <a:r>
              <a:t>per i paesi bagnati dall’Atlantico</a:t>
            </a:r>
          </a:p>
          <a:p>
            <a:pPr marL="274320" indent="-274320" algn="ctr" defTabSz="731520">
              <a:lnSpc>
                <a:spcPct val="90000"/>
              </a:lnSpc>
              <a:spcBef>
                <a:spcPts val="300"/>
              </a:spcBef>
              <a:buSzTx/>
              <a:buNone/>
              <a:defRPr sz="2880">
                <a:latin typeface="Tahoma"/>
                <a:ea typeface="Tahoma"/>
                <a:cs typeface="Tahoma"/>
                <a:sym typeface="Tahoma"/>
              </a:defRPr>
            </a:pPr>
            <a:r>
              <a:t>-sviluppo delle </a:t>
            </a:r>
            <a:r>
              <a:rPr u="sng">
                <a:solidFill>
                  <a:srgbClr val="800000"/>
                </a:solidFill>
              </a:rPr>
              <a:t>compagnie mercantili</a:t>
            </a:r>
          </a:p>
          <a:p>
            <a:pPr marL="274320" indent="-274320" algn="ctr" defTabSz="731520">
              <a:lnSpc>
                <a:spcPct val="90000"/>
              </a:lnSpc>
              <a:spcBef>
                <a:spcPts val="300"/>
              </a:spcBef>
              <a:buSzTx/>
              <a:buNone/>
              <a:defRPr sz="2880">
                <a:latin typeface="Tahoma"/>
                <a:ea typeface="Tahoma"/>
                <a:cs typeface="Tahoma"/>
                <a:sym typeface="Tahoma"/>
              </a:defRPr>
            </a:pPr>
            <a:r>
              <a:t>-afflusso di </a:t>
            </a:r>
            <a:r>
              <a:rPr u="sng">
                <a:solidFill>
                  <a:srgbClr val="800000"/>
                </a:solidFill>
              </a:rPr>
              <a:t>oro</a:t>
            </a:r>
            <a:r>
              <a:t> e </a:t>
            </a:r>
            <a:r>
              <a:rPr u="sng">
                <a:solidFill>
                  <a:srgbClr val="800000"/>
                </a:solidFill>
              </a:rPr>
              <a:t>argento</a:t>
            </a:r>
            <a:r>
              <a:t> provenienti dall’America</a:t>
            </a:r>
          </a:p>
          <a:p>
            <a:pPr marL="274320" indent="-274320" algn="ctr" defTabSz="731520">
              <a:lnSpc>
                <a:spcPct val="90000"/>
              </a:lnSpc>
              <a:spcBef>
                <a:spcPts val="300"/>
              </a:spcBef>
              <a:buSzTx/>
              <a:buNone/>
              <a:defRPr sz="2880">
                <a:latin typeface="Tahoma"/>
                <a:ea typeface="Tahoma"/>
                <a:cs typeface="Tahoma"/>
                <a:sym typeface="Tahoma"/>
              </a:defRPr>
            </a:pPr>
            <a:r>
              <a:t>-diffusione di nuovi </a:t>
            </a:r>
            <a:r>
              <a:rPr u="sng">
                <a:solidFill>
                  <a:srgbClr val="800000"/>
                </a:solidFill>
              </a:rPr>
              <a:t>prodotti agricoli </a:t>
            </a:r>
            <a:r>
              <a:t>(mais, cacao, tabacco, pomodoro e patata)</a:t>
            </a:r>
          </a:p>
        </p:txBody>
      </p:sp>
    </p:spTree>
  </p:cSld>
  <p:clrMapOvr>
    <a:masterClrMapping/>
  </p:clrMapOvr>
  <mc:AlternateContent xmlns:mc="http://schemas.openxmlformats.org/markup-compatibility/2006" xmlns:p14="http://schemas.microsoft.com/office/powerpoint/2010/main">
    <mc:Choice Requires="p14">
      <p:transition spd="slow" p14:dur="1200">
        <p:pus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105" name="Politica…"/>
          <p:cNvSpPr txBox="1">
            <a:spLocks noGrp="1"/>
          </p:cNvSpPr>
          <p:nvPr>
            <p:ph type="body" idx="4294967295"/>
          </p:nvPr>
        </p:nvSpPr>
        <p:spPr>
          <a:xfrm>
            <a:off x="762000" y="549275"/>
            <a:ext cx="7772400" cy="5832475"/>
          </a:xfrm>
          <a:prstGeom prst="rect">
            <a:avLst/>
          </a:prstGeom>
        </p:spPr>
        <p:txBody>
          <a:bodyPr>
            <a:normAutofit/>
          </a:bodyPr>
          <a:lstStyle/>
          <a:p>
            <a:pPr marL="270890" indent="-270890" algn="ctr" defTabSz="722376">
              <a:lnSpc>
                <a:spcPct val="90000"/>
              </a:lnSpc>
              <a:spcBef>
                <a:spcPts val="1100"/>
              </a:spcBef>
              <a:buSzTx/>
              <a:buNone/>
              <a:defRPr sz="4740" u="sng">
                <a:solidFill>
                  <a:srgbClr val="800000"/>
                </a:solidFill>
                <a:latin typeface="Old English Text MT"/>
                <a:ea typeface="Old English Text MT"/>
                <a:cs typeface="Old English Text MT"/>
                <a:sym typeface="Old English Text MT"/>
              </a:defRPr>
            </a:pPr>
            <a:r>
              <a:t>P</a:t>
            </a:r>
            <a:r>
              <a:rPr sz="2844"/>
              <a:t>olitica</a:t>
            </a:r>
            <a:endParaRPr sz="2923">
              <a:latin typeface="Tahoma"/>
              <a:ea typeface="Tahoma"/>
              <a:cs typeface="Tahoma"/>
              <a:sym typeface="Tahoma"/>
            </a:endParaRPr>
          </a:p>
          <a:p>
            <a:pPr marL="270890" indent="-270890" algn="ctr" defTabSz="722376">
              <a:lnSpc>
                <a:spcPct val="90000"/>
              </a:lnSpc>
              <a:spcBef>
                <a:spcPts val="300"/>
              </a:spcBef>
              <a:buSzTx/>
              <a:buNone/>
              <a:defRPr sz="2923">
                <a:latin typeface="Tahoma"/>
                <a:ea typeface="Tahoma"/>
                <a:cs typeface="Tahoma"/>
                <a:sym typeface="Tahoma"/>
              </a:defRPr>
            </a:pPr>
            <a:r>
              <a:t>-nascita degli </a:t>
            </a:r>
            <a:r>
              <a:rPr u="sng">
                <a:solidFill>
                  <a:srgbClr val="800000"/>
                </a:solidFill>
              </a:rPr>
              <a:t>imperi coloniali </a:t>
            </a:r>
            <a:r>
              <a:t>(Spagna, Portogallo, Inghilterra e Francia)</a:t>
            </a:r>
          </a:p>
          <a:p>
            <a:pPr marL="270890" indent="-270890" algn="ctr" defTabSz="722376">
              <a:lnSpc>
                <a:spcPct val="90000"/>
              </a:lnSpc>
              <a:spcBef>
                <a:spcPts val="300"/>
              </a:spcBef>
              <a:buSzTx/>
              <a:buNone/>
              <a:defRPr sz="2923">
                <a:latin typeface="Tahoma"/>
                <a:ea typeface="Tahoma"/>
                <a:cs typeface="Tahoma"/>
                <a:sym typeface="Tahoma"/>
              </a:defRPr>
            </a:pPr>
            <a:r>
              <a:t>-</a:t>
            </a:r>
            <a:r>
              <a:rPr u="sng">
                <a:solidFill>
                  <a:srgbClr val="800000"/>
                </a:solidFill>
              </a:rPr>
              <a:t>conflitti</a:t>
            </a:r>
            <a:r>
              <a:t> per il possesso delle colonie nelle nuove terre</a:t>
            </a:r>
          </a:p>
          <a:p>
            <a:pPr marL="270890" indent="-270890" algn="ctr" defTabSz="722376">
              <a:lnSpc>
                <a:spcPct val="90000"/>
              </a:lnSpc>
              <a:spcBef>
                <a:spcPts val="600"/>
              </a:spcBef>
              <a:buSzTx/>
              <a:buNone/>
              <a:defRPr sz="1422" b="1">
                <a:latin typeface="Engravers MT"/>
                <a:ea typeface="Engravers MT"/>
                <a:cs typeface="Engravers MT"/>
                <a:sym typeface="Engravers MT"/>
              </a:defRPr>
            </a:pPr>
            <a:endParaRPr/>
          </a:p>
          <a:p>
            <a:pPr marL="270890" indent="-270890" algn="ctr" defTabSz="722376">
              <a:lnSpc>
                <a:spcPct val="90000"/>
              </a:lnSpc>
              <a:spcBef>
                <a:spcPts val="1100"/>
              </a:spcBef>
              <a:buSzTx/>
              <a:buNone/>
              <a:defRPr sz="4740" u="sng">
                <a:solidFill>
                  <a:srgbClr val="800000"/>
                </a:solidFill>
                <a:latin typeface="Old English Text MT"/>
                <a:ea typeface="Old English Text MT"/>
                <a:cs typeface="Old English Text MT"/>
                <a:sym typeface="Old English Text MT"/>
              </a:defRPr>
            </a:pPr>
            <a:r>
              <a:t>S</a:t>
            </a:r>
            <a:r>
              <a:rPr sz="2844"/>
              <a:t>ocietà</a:t>
            </a:r>
            <a:endParaRPr sz="2923">
              <a:latin typeface="Tahoma"/>
              <a:ea typeface="Tahoma"/>
              <a:cs typeface="Tahoma"/>
              <a:sym typeface="Tahoma"/>
            </a:endParaRPr>
          </a:p>
          <a:p>
            <a:pPr marL="270890" indent="-270890" algn="ctr" defTabSz="722376">
              <a:lnSpc>
                <a:spcPct val="90000"/>
              </a:lnSpc>
              <a:spcBef>
                <a:spcPts val="300"/>
              </a:spcBef>
              <a:buSzTx/>
              <a:buNone/>
              <a:defRPr sz="2923">
                <a:latin typeface="Tahoma"/>
                <a:ea typeface="Tahoma"/>
                <a:cs typeface="Tahoma"/>
                <a:sym typeface="Tahoma"/>
              </a:defRPr>
            </a:pPr>
            <a:r>
              <a:t>-</a:t>
            </a:r>
            <a:r>
              <a:rPr u="sng">
                <a:solidFill>
                  <a:srgbClr val="800000"/>
                </a:solidFill>
              </a:rPr>
              <a:t>emigrazione</a:t>
            </a:r>
            <a:r>
              <a:t> verso i nuovi territori</a:t>
            </a:r>
          </a:p>
          <a:p>
            <a:pPr marL="270890" indent="-270890" algn="ctr" defTabSz="722376">
              <a:lnSpc>
                <a:spcPct val="90000"/>
              </a:lnSpc>
              <a:spcBef>
                <a:spcPts val="300"/>
              </a:spcBef>
              <a:buSzTx/>
              <a:buNone/>
              <a:defRPr sz="2923">
                <a:latin typeface="Tahoma"/>
                <a:ea typeface="Tahoma"/>
                <a:cs typeface="Tahoma"/>
                <a:sym typeface="Tahoma"/>
              </a:defRPr>
            </a:pPr>
            <a:r>
              <a:t>-aumento del </a:t>
            </a:r>
            <a:r>
              <a:rPr u="sng">
                <a:solidFill>
                  <a:srgbClr val="800000"/>
                </a:solidFill>
              </a:rPr>
              <a:t>potere</a:t>
            </a:r>
            <a:r>
              <a:t> per la classe borghese</a:t>
            </a:r>
          </a:p>
          <a:p>
            <a:pPr marL="270890" indent="-270890" algn="ctr" defTabSz="722376">
              <a:lnSpc>
                <a:spcPct val="90000"/>
              </a:lnSpc>
              <a:spcBef>
                <a:spcPts val="300"/>
              </a:spcBef>
              <a:buSzTx/>
              <a:buNone/>
              <a:defRPr sz="2923">
                <a:latin typeface="Tahoma"/>
                <a:ea typeface="Tahoma"/>
                <a:cs typeface="Tahoma"/>
                <a:sym typeface="Tahoma"/>
              </a:defRPr>
            </a:pPr>
            <a:r>
              <a:t>-quasi totale </a:t>
            </a:r>
            <a:r>
              <a:rPr u="sng">
                <a:solidFill>
                  <a:srgbClr val="800000"/>
                </a:solidFill>
              </a:rPr>
              <a:t>estinzione</a:t>
            </a:r>
            <a:r>
              <a:t> delle popolazioni indigene americane</a:t>
            </a:r>
          </a:p>
          <a:p>
            <a:pPr marL="270890" indent="-270890" algn="ctr" defTabSz="722376">
              <a:lnSpc>
                <a:spcPct val="90000"/>
              </a:lnSpc>
              <a:spcBef>
                <a:spcPts val="300"/>
              </a:spcBef>
              <a:buSzTx/>
              <a:buNone/>
              <a:defRPr sz="2923">
                <a:latin typeface="Tahoma"/>
                <a:ea typeface="Tahoma"/>
                <a:cs typeface="Tahoma"/>
                <a:sym typeface="Tahoma"/>
              </a:defRPr>
            </a:pPr>
            <a:r>
              <a:t>-commercio degli </a:t>
            </a:r>
            <a:r>
              <a:rPr u="sng">
                <a:solidFill>
                  <a:srgbClr val="800000"/>
                </a:solidFill>
              </a:rPr>
              <a:t>schiavi</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46" name="Contesto storico sociale"/>
          <p:cNvSpPr txBox="1">
            <a:spLocks noGrp="1"/>
          </p:cNvSpPr>
          <p:nvPr>
            <p:ph type="title" idx="4294967295"/>
          </p:nvPr>
        </p:nvSpPr>
        <p:spPr>
          <a:xfrm>
            <a:off x="762000" y="404812"/>
            <a:ext cx="7772400" cy="1143001"/>
          </a:xfrm>
          <a:prstGeom prst="rect">
            <a:avLst/>
          </a:prstGeom>
        </p:spPr>
        <p:txBody>
          <a:bodyPr>
            <a:normAutofit/>
          </a:bodyPr>
          <a:lstStyle/>
          <a:p>
            <a:pPr defTabSz="713231">
              <a:defRPr sz="6864">
                <a:latin typeface="Old English Text MT"/>
                <a:ea typeface="Old English Text MT"/>
                <a:cs typeface="Old English Text MT"/>
                <a:sym typeface="Old English Text MT"/>
              </a:defRPr>
            </a:pPr>
            <a:r>
              <a:t>C</a:t>
            </a:r>
            <a:r>
              <a:rPr sz="3432"/>
              <a:t>ontesto storico sociale</a:t>
            </a:r>
          </a:p>
        </p:txBody>
      </p:sp>
      <p:sp>
        <p:nvSpPr>
          <p:cNvPr id="47" name="Le scoperte geografiche si collocano nel periodo del Rinascimento, caratterizzato da idee nuove e una rinascita sociale e culturale che porta ad una rivalutazione dell’uomo e delle sue capacità. Si diffonde il “mecenatismo”, che permise lo sviluppo e la sovvenzione delle arti. Nascono le signorie e vi è una ripresa della classe borghese, che comprendeva banchieri, commercianti e imprenditori.…"/>
          <p:cNvSpPr txBox="1">
            <a:spLocks noGrp="1"/>
          </p:cNvSpPr>
          <p:nvPr>
            <p:ph type="body" idx="4294967295"/>
          </p:nvPr>
        </p:nvSpPr>
        <p:spPr>
          <a:xfrm>
            <a:off x="685800" y="1752600"/>
            <a:ext cx="7924800" cy="4114800"/>
          </a:xfrm>
          <a:prstGeom prst="rect">
            <a:avLst/>
          </a:prstGeom>
        </p:spPr>
        <p:txBody>
          <a:bodyPr>
            <a:normAutofit/>
          </a:bodyPr>
          <a:lstStyle/>
          <a:p>
            <a:pPr marL="336042" indent="-336042" algn="ctr" defTabSz="896111">
              <a:spcBef>
                <a:spcPts val="400"/>
              </a:spcBef>
              <a:buSzTx/>
              <a:buNone/>
              <a:defRPr sz="2254">
                <a:latin typeface="Tahoma"/>
                <a:ea typeface="Tahoma"/>
                <a:cs typeface="Tahoma"/>
                <a:sym typeface="Tahoma"/>
              </a:defRPr>
            </a:pPr>
            <a:r>
              <a:t>Le scoperte geografiche si collocano nel periodo del </a:t>
            </a:r>
            <a:r>
              <a:rPr u="sng">
                <a:solidFill>
                  <a:srgbClr val="800000"/>
                </a:solidFill>
              </a:rPr>
              <a:t>Rinascimento</a:t>
            </a:r>
            <a:r>
              <a:t>, caratterizzato da idee nuove e una rinascita sociale e culturale che porta ad una rivalutazione dell’</a:t>
            </a:r>
            <a:r>
              <a:rPr u="sng">
                <a:solidFill>
                  <a:srgbClr val="800000"/>
                </a:solidFill>
              </a:rPr>
              <a:t>uomo</a:t>
            </a:r>
            <a:r>
              <a:t> e delle sue capacità. Si diffonde il “</a:t>
            </a:r>
            <a:r>
              <a:rPr u="sng">
                <a:solidFill>
                  <a:srgbClr val="800000"/>
                </a:solidFill>
              </a:rPr>
              <a:t>mecenatismo</a:t>
            </a:r>
            <a:r>
              <a:t>”, che permise lo sviluppo e la sovvenzione delle arti. Nascono le </a:t>
            </a:r>
            <a:r>
              <a:rPr u="sng">
                <a:solidFill>
                  <a:srgbClr val="800000"/>
                </a:solidFill>
              </a:rPr>
              <a:t>signorie</a:t>
            </a:r>
            <a:r>
              <a:t> e vi è una ripresa della </a:t>
            </a:r>
            <a:r>
              <a:rPr u="sng">
                <a:solidFill>
                  <a:srgbClr val="800000"/>
                </a:solidFill>
              </a:rPr>
              <a:t>classe borghese</a:t>
            </a:r>
            <a:r>
              <a:t>, che comprendeva banchieri, commercianti e imprenditori.</a:t>
            </a:r>
          </a:p>
          <a:p>
            <a:pPr marL="336042" indent="-336042" algn="ctr" defTabSz="896111">
              <a:buSzTx/>
              <a:buNone/>
              <a:defRPr sz="2254">
                <a:latin typeface="Tahoma"/>
                <a:ea typeface="Tahoma"/>
                <a:cs typeface="Tahoma"/>
                <a:sym typeface="Tahoma"/>
              </a:defRPr>
            </a:pPr>
            <a:endParaRPr/>
          </a:p>
          <a:p>
            <a:pPr marL="336042" indent="-336042" algn="ctr" defTabSz="896111">
              <a:spcBef>
                <a:spcPts val="400"/>
              </a:spcBef>
              <a:buSzTx/>
              <a:buNone/>
              <a:defRPr sz="2254">
                <a:latin typeface="Tahoma"/>
                <a:ea typeface="Tahoma"/>
                <a:cs typeface="Tahoma"/>
                <a:sym typeface="Tahoma"/>
              </a:defRPr>
            </a:pPr>
            <a:r>
              <a:t>Gli esploratori che rivoluzionarono la visione del mondo di allora furono:</a:t>
            </a:r>
          </a:p>
        </p:txBody>
      </p:sp>
    </p:spTree>
  </p:cSld>
  <p:clrMapOvr>
    <a:masterClrMapping/>
  </p:clrMapOvr>
  <mc:AlternateContent xmlns:mc="http://schemas.openxmlformats.org/markup-compatibility/2006" xmlns:p14="http://schemas.microsoft.com/office/powerpoint/2010/main">
    <mc:Choice Requires="p14">
      <p:transition spd="slow" p14:dur="1200">
        <p:cover dir="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pic>
        <p:nvPicPr>
          <p:cNvPr id="50" name="image.png" descr="image.png"/>
          <p:cNvPicPr>
            <a:picLocks noChangeAspect="1"/>
          </p:cNvPicPr>
          <p:nvPr/>
        </p:nvPicPr>
        <p:blipFill>
          <a:blip r:embed="rId3">
            <a:extLst/>
          </a:blip>
          <a:stretch>
            <a:fillRect/>
          </a:stretch>
        </p:blipFill>
        <p:spPr>
          <a:xfrm>
            <a:off x="6510337" y="255587"/>
            <a:ext cx="1304926" cy="1755776"/>
          </a:xfrm>
          <a:prstGeom prst="rect">
            <a:avLst/>
          </a:prstGeom>
          <a:ln w="12700">
            <a:miter lim="400000"/>
          </a:ln>
        </p:spPr>
      </p:pic>
      <p:sp>
        <p:nvSpPr>
          <p:cNvPr id="51" name="Cristoforo Colombo"/>
          <p:cNvSpPr txBox="1"/>
          <p:nvPr/>
        </p:nvSpPr>
        <p:spPr>
          <a:xfrm>
            <a:off x="1187450" y="981075"/>
            <a:ext cx="5545138" cy="1094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ct val="90000"/>
              </a:lnSpc>
              <a:defRPr sz="6600">
                <a:latin typeface="Old English Text MT"/>
                <a:ea typeface="Old English Text MT"/>
                <a:cs typeface="Old English Text MT"/>
                <a:sym typeface="Old English Text MT"/>
              </a:defRPr>
            </a:pPr>
            <a:r>
              <a:t>C</a:t>
            </a:r>
            <a:r>
              <a:rPr sz="3600"/>
              <a:t>ristoforo</a:t>
            </a:r>
            <a:r>
              <a:rPr sz="1800"/>
              <a:t> </a:t>
            </a:r>
            <a:r>
              <a:t>C</a:t>
            </a:r>
            <a:r>
              <a:rPr sz="3600"/>
              <a:t>olombo</a:t>
            </a:r>
          </a:p>
        </p:txBody>
      </p:sp>
      <p:sp>
        <p:nvSpPr>
          <p:cNvPr id="52" name="Colombo è stato tra i più importanti navigatori protagonisti delle grandi scoperte geografiche a cavallo tra il XV e il XVI secolo. Marinaio sin da giovane, maturò l'idea dell'esistenza di una terra oltreoceano…"/>
          <p:cNvSpPr txBox="1"/>
          <p:nvPr/>
        </p:nvSpPr>
        <p:spPr>
          <a:xfrm>
            <a:off x="900112" y="2349500"/>
            <a:ext cx="7127876" cy="7203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300">
                <a:latin typeface="Tahoma"/>
                <a:ea typeface="Tahoma"/>
                <a:cs typeface="Tahoma"/>
                <a:sym typeface="Tahoma"/>
              </a:defRPr>
            </a:pPr>
            <a:r>
              <a:t>Colombo è stato tra i più importanti navigatori protagonisti delle grandi scoperte geografiche a cavallo tra il XV e il XVI secolo. Marinaio sin da giovane, maturò l'idea dell'esistenza di una terra oltreoceano</a:t>
            </a:r>
          </a:p>
          <a:p>
            <a:pPr algn="ctr">
              <a:defRPr sz="2300">
                <a:latin typeface="Tahoma"/>
                <a:ea typeface="Tahoma"/>
                <a:cs typeface="Tahoma"/>
                <a:sym typeface="Tahoma"/>
              </a:defRPr>
            </a:pPr>
            <a:r>
              <a:t>è stato un capitano e navigatore italiano, cittadino della Repubblica di Genova prima e suddito del Regno di Castiglia poi, famoso soprattutto per i suoi viaggi che portarono alla colonizzazione europea delle Americhe.</a:t>
            </a:r>
          </a:p>
          <a:p>
            <a:pPr algn="ctr">
              <a:defRPr sz="2300">
                <a:latin typeface="Tahoma"/>
                <a:ea typeface="Tahoma"/>
                <a:cs typeface="Tahoma"/>
                <a:sym typeface="Tahoma"/>
              </a:defRPr>
            </a:pPr>
            <a:endParaRPr/>
          </a:p>
          <a:p>
            <a:pPr algn="ctr">
              <a:defRPr sz="2300">
                <a:latin typeface="Tahoma"/>
                <a:ea typeface="Tahoma"/>
                <a:cs typeface="Tahoma"/>
                <a:sym typeface="Tahoma"/>
              </a:defRPr>
            </a:pPr>
            <a:endParaRPr/>
          </a:p>
          <a:p>
            <a:pPr>
              <a:defRPr sz="2300">
                <a:latin typeface="Tahoma"/>
                <a:ea typeface="Tahoma"/>
                <a:cs typeface="Tahoma"/>
                <a:sym typeface="Tahoma"/>
              </a:defRPr>
            </a:pPr>
            <a:endParaRPr/>
          </a:p>
          <a:p>
            <a:pPr>
              <a:defRPr sz="2300">
                <a:latin typeface="Tahoma"/>
                <a:ea typeface="Tahoma"/>
                <a:cs typeface="Tahoma"/>
                <a:sym typeface="Tahoma"/>
              </a:defRPr>
            </a:pPr>
            <a:endParaRPr/>
          </a:p>
          <a:p>
            <a:pPr>
              <a:defRPr sz="2300">
                <a:latin typeface="Tahoma"/>
                <a:ea typeface="Tahoma"/>
                <a:cs typeface="Tahoma"/>
                <a:sym typeface="Tahoma"/>
              </a:defRPr>
            </a:pPr>
            <a:endParaRPr/>
          </a:p>
          <a:p>
            <a:pPr>
              <a:defRPr sz="2300">
                <a:latin typeface="Tahoma"/>
                <a:ea typeface="Tahoma"/>
                <a:cs typeface="Tahoma"/>
                <a:sym typeface="Tahoma"/>
              </a:defRPr>
            </a:pPr>
            <a:endParaRPr/>
          </a:p>
          <a:p>
            <a:pPr>
              <a:defRPr sz="2300">
                <a:latin typeface="Tahoma"/>
                <a:ea typeface="Tahoma"/>
                <a:cs typeface="Tahoma"/>
                <a:sym typeface="Tahoma"/>
              </a:defRPr>
            </a:pPr>
            <a:endParaRPr/>
          </a:p>
          <a:p>
            <a:pPr>
              <a:defRPr sz="2300">
                <a:latin typeface="Tahoma"/>
                <a:ea typeface="Tahoma"/>
                <a:cs typeface="Tahoma"/>
                <a:sym typeface="Tahoma"/>
              </a:defRPr>
            </a:pPr>
            <a:endParaRPr/>
          </a:p>
          <a:p>
            <a:pPr>
              <a:defRPr sz="2300">
                <a:latin typeface="Tahoma"/>
                <a:ea typeface="Tahoma"/>
                <a:cs typeface="Tahoma"/>
                <a:sym typeface="Tahoma"/>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push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55" name="Ferdinando Magellano nacque il 17 ottobre 1480 a Sobrosa e fu un esploratore e navigatore portoghese.…"/>
          <p:cNvSpPr txBox="1">
            <a:spLocks noGrp="1"/>
          </p:cNvSpPr>
          <p:nvPr>
            <p:ph type="body" idx="4294967295"/>
          </p:nvPr>
        </p:nvSpPr>
        <p:spPr>
          <a:xfrm>
            <a:off x="684212" y="1052512"/>
            <a:ext cx="7773988" cy="4251326"/>
          </a:xfrm>
          <a:prstGeom prst="rect">
            <a:avLst/>
          </a:prstGeom>
        </p:spPr>
        <p:txBody>
          <a:bodyPr>
            <a:normAutofit/>
          </a:bodyPr>
          <a:lstStyle/>
          <a:p>
            <a:pPr marL="332613" indent="-332613" algn="ctr" defTabSz="886968">
              <a:lnSpc>
                <a:spcPct val="90000"/>
              </a:lnSpc>
              <a:buSzTx/>
              <a:buNone/>
              <a:defRPr sz="2231">
                <a:latin typeface="Tahoma"/>
                <a:ea typeface="Tahoma"/>
                <a:cs typeface="Tahoma"/>
                <a:sym typeface="Tahoma"/>
              </a:defRPr>
            </a:pPr>
            <a:endParaRPr/>
          </a:p>
          <a:p>
            <a:pPr marL="332613" indent="-332613" algn="ctr" defTabSz="886968">
              <a:lnSpc>
                <a:spcPct val="90000"/>
              </a:lnSpc>
              <a:buSzTx/>
              <a:buNone/>
              <a:defRPr sz="2231">
                <a:latin typeface="Tahoma"/>
                <a:ea typeface="Tahoma"/>
                <a:cs typeface="Tahoma"/>
                <a:sym typeface="Tahoma"/>
              </a:defRPr>
            </a:pPr>
            <a:endParaRPr/>
          </a:p>
          <a:p>
            <a:pPr marL="332613" indent="-332613" algn="ctr" defTabSz="886968">
              <a:lnSpc>
                <a:spcPct val="90000"/>
              </a:lnSpc>
              <a:buSzTx/>
              <a:buNone/>
              <a:defRPr sz="2231">
                <a:latin typeface="Tahoma"/>
                <a:ea typeface="Tahoma"/>
                <a:cs typeface="Tahoma"/>
                <a:sym typeface="Tahoma"/>
              </a:defRPr>
            </a:pPr>
            <a:endParaRPr/>
          </a:p>
          <a:p>
            <a:pPr marL="332613" indent="-332613" algn="ctr" defTabSz="886968">
              <a:lnSpc>
                <a:spcPct val="90000"/>
              </a:lnSpc>
              <a:buSzTx/>
              <a:buNone/>
              <a:defRPr sz="2231">
                <a:latin typeface="Tahoma"/>
                <a:ea typeface="Tahoma"/>
                <a:cs typeface="Tahoma"/>
                <a:sym typeface="Tahoma"/>
              </a:defRPr>
            </a:pPr>
            <a:endParaRPr/>
          </a:p>
          <a:p>
            <a:pPr marL="332613" indent="-332613" algn="ctr" defTabSz="886968">
              <a:lnSpc>
                <a:spcPct val="90000"/>
              </a:lnSpc>
              <a:spcBef>
                <a:spcPts val="300"/>
              </a:spcBef>
              <a:buSzTx/>
              <a:buNone/>
              <a:defRPr sz="2231">
                <a:latin typeface="Tahoma"/>
                <a:ea typeface="Tahoma"/>
                <a:cs typeface="Tahoma"/>
                <a:sym typeface="Tahoma"/>
              </a:defRPr>
            </a:pPr>
            <a:r>
              <a:t>Ferdinando Magellano nacque il </a:t>
            </a:r>
            <a:r>
              <a:rPr u="sng">
                <a:solidFill>
                  <a:srgbClr val="800000"/>
                </a:solidFill>
              </a:rPr>
              <a:t>17 ottobre 1480 </a:t>
            </a:r>
            <a:r>
              <a:t>a Sobrosa e fu un esploratore e navigatore portoghese.</a:t>
            </a:r>
          </a:p>
          <a:p>
            <a:pPr marL="332613" indent="-332613" algn="ctr" defTabSz="886968">
              <a:lnSpc>
                <a:spcPct val="90000"/>
              </a:lnSpc>
              <a:spcBef>
                <a:spcPts val="300"/>
              </a:spcBef>
              <a:buSzTx/>
              <a:buNone/>
              <a:defRPr sz="2231">
                <a:latin typeface="Tahoma"/>
                <a:ea typeface="Tahoma"/>
                <a:cs typeface="Tahoma"/>
                <a:sym typeface="Tahoma"/>
              </a:defRPr>
            </a:pPr>
            <a:r>
              <a:t>Viene ricordato per aver compiuto la prima </a:t>
            </a:r>
            <a:r>
              <a:rPr u="sng">
                <a:solidFill>
                  <a:srgbClr val="800000"/>
                </a:solidFill>
              </a:rPr>
              <a:t>circumnavigazione del globo</a:t>
            </a:r>
            <a:r>
              <a:t>, iniziata il </a:t>
            </a:r>
            <a:r>
              <a:rPr u="sng">
                <a:solidFill>
                  <a:srgbClr val="800000"/>
                </a:solidFill>
              </a:rPr>
              <a:t>10 agosto 1519.</a:t>
            </a:r>
          </a:p>
          <a:p>
            <a:pPr marL="332613" indent="-332613" algn="ctr" defTabSz="886968">
              <a:lnSpc>
                <a:spcPct val="90000"/>
              </a:lnSpc>
              <a:spcBef>
                <a:spcPts val="300"/>
              </a:spcBef>
              <a:buSzTx/>
              <a:buNone/>
              <a:defRPr sz="2231">
                <a:latin typeface="Tahoma"/>
                <a:ea typeface="Tahoma"/>
                <a:cs typeface="Tahoma"/>
                <a:sym typeface="Tahoma"/>
              </a:defRPr>
            </a:pPr>
            <a:r>
              <a:t>Proprio durante questa spedizione venne </a:t>
            </a:r>
            <a:r>
              <a:rPr u="sng">
                <a:solidFill>
                  <a:srgbClr val="800000"/>
                </a:solidFill>
              </a:rPr>
              <a:t>ucciso</a:t>
            </a:r>
            <a:r>
              <a:t> nella battaglia di </a:t>
            </a:r>
            <a:r>
              <a:rPr u="sng">
                <a:solidFill>
                  <a:srgbClr val="800000"/>
                </a:solidFill>
              </a:rPr>
              <a:t>Mactan nel 1521</a:t>
            </a:r>
            <a:r>
              <a:t>; proprio per questo, la </a:t>
            </a:r>
            <a:r>
              <a:rPr u="sng">
                <a:solidFill>
                  <a:srgbClr val="800000"/>
                </a:solidFill>
              </a:rPr>
              <a:t>circumnavigazione venne completata</a:t>
            </a:r>
            <a:r>
              <a:t> da Juan Sebastian Elcano nel </a:t>
            </a:r>
            <a:r>
              <a:rPr u="sng">
                <a:solidFill>
                  <a:srgbClr val="800000"/>
                </a:solidFill>
              </a:rPr>
              <a:t>1522</a:t>
            </a:r>
            <a:r>
              <a:t>.</a:t>
            </a:r>
          </a:p>
        </p:txBody>
      </p:sp>
      <p:pic>
        <p:nvPicPr>
          <p:cNvPr id="56" name="image.png" descr="image.png"/>
          <p:cNvPicPr>
            <a:picLocks noChangeAspect="1"/>
          </p:cNvPicPr>
          <p:nvPr/>
        </p:nvPicPr>
        <p:blipFill>
          <a:blip r:embed="rId3">
            <a:extLst/>
          </a:blip>
          <a:stretch>
            <a:fillRect/>
          </a:stretch>
        </p:blipFill>
        <p:spPr>
          <a:xfrm>
            <a:off x="6802437" y="182562"/>
            <a:ext cx="1347788" cy="1676401"/>
          </a:xfrm>
          <a:prstGeom prst="rect">
            <a:avLst/>
          </a:prstGeom>
          <a:ln w="12700">
            <a:miter lim="400000"/>
          </a:ln>
        </p:spPr>
      </p:pic>
      <p:sp>
        <p:nvSpPr>
          <p:cNvPr id="57" name="Ferdinando Magellano"/>
          <p:cNvSpPr txBox="1"/>
          <p:nvPr/>
        </p:nvSpPr>
        <p:spPr>
          <a:xfrm>
            <a:off x="1135905" y="836612"/>
            <a:ext cx="5523658" cy="1094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ct val="90000"/>
              </a:lnSpc>
              <a:defRPr sz="6600">
                <a:latin typeface="Old English Text MT"/>
                <a:ea typeface="Old English Text MT"/>
                <a:cs typeface="Old English Text MT"/>
                <a:sym typeface="Old English Text MT"/>
              </a:defRPr>
            </a:pPr>
            <a:r>
              <a:t>F</a:t>
            </a:r>
            <a:r>
              <a:rPr sz="3600"/>
              <a:t>erdinando Magellano</a:t>
            </a:r>
          </a:p>
        </p:txBody>
      </p:sp>
    </p:spTree>
  </p:cSld>
  <p:clrMapOvr>
    <a:masterClrMapping/>
  </p:clrMapOvr>
  <mc:AlternateContent xmlns:mc="http://schemas.openxmlformats.org/markup-compatibility/2006" xmlns:p14="http://schemas.microsoft.com/office/powerpoint/2010/main">
    <mc:Choice Requires="p14">
      <p:transition spd="slow" p14:dur="1200">
        <p:c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60" name="Amerigo Vespucci nacque il 18 marzo 1454 a Firenze. Nel 1489 si trasferì a Siviglia e conobbe Lorenzo di PierFrancesco de Medici, il quale diede inizio alla sua carriera da navigatore. Fece diversi viaggi in America:…"/>
          <p:cNvSpPr txBox="1">
            <a:spLocks noGrp="1"/>
          </p:cNvSpPr>
          <p:nvPr>
            <p:ph type="body" idx="4294967295"/>
          </p:nvPr>
        </p:nvSpPr>
        <p:spPr>
          <a:xfrm>
            <a:off x="250825" y="2219325"/>
            <a:ext cx="8642350" cy="4824413"/>
          </a:xfrm>
          <a:prstGeom prst="rect">
            <a:avLst/>
          </a:prstGeom>
        </p:spPr>
        <p:txBody>
          <a:bodyPr>
            <a:normAutofit/>
          </a:bodyPr>
          <a:lstStyle/>
          <a:p>
            <a:pPr algn="ctr">
              <a:lnSpc>
                <a:spcPct val="90000"/>
              </a:lnSpc>
              <a:buSzTx/>
              <a:buNone/>
              <a:defRPr sz="2300">
                <a:latin typeface="Tahoma"/>
                <a:ea typeface="Tahoma"/>
                <a:cs typeface="Tahoma"/>
                <a:sym typeface="Tahoma"/>
              </a:defRPr>
            </a:pPr>
            <a:endParaRPr/>
          </a:p>
          <a:p>
            <a:pPr algn="ctr">
              <a:lnSpc>
                <a:spcPct val="90000"/>
              </a:lnSpc>
              <a:spcBef>
                <a:spcPts val="400"/>
              </a:spcBef>
              <a:buSzTx/>
              <a:buNone/>
              <a:defRPr sz="2300">
                <a:latin typeface="Tahoma"/>
                <a:ea typeface="Tahoma"/>
                <a:cs typeface="Tahoma"/>
                <a:sym typeface="Tahoma"/>
              </a:defRPr>
            </a:pPr>
            <a:r>
              <a:t>Amerigo Vespucci nacque il </a:t>
            </a:r>
            <a:r>
              <a:rPr u="sng">
                <a:solidFill>
                  <a:srgbClr val="800000"/>
                </a:solidFill>
              </a:rPr>
              <a:t>18 marzo 1454 </a:t>
            </a:r>
            <a:r>
              <a:t>a Firenze. Nel 1489 si trasferì a Siviglia e conobbe </a:t>
            </a:r>
            <a:r>
              <a:rPr u="sng">
                <a:solidFill>
                  <a:srgbClr val="800000"/>
                </a:solidFill>
              </a:rPr>
              <a:t>Lorenzo di PierFrancesco de Medici</a:t>
            </a:r>
            <a:r>
              <a:t>, il quale diede inizio alla sua carriera da navigatore. Fece diversi viaggi in America:</a:t>
            </a:r>
          </a:p>
          <a:p>
            <a:pPr algn="ctr">
              <a:lnSpc>
                <a:spcPct val="90000"/>
              </a:lnSpc>
              <a:spcBef>
                <a:spcPts val="400"/>
              </a:spcBef>
              <a:buSzTx/>
              <a:buNone/>
              <a:defRPr sz="2300">
                <a:solidFill>
                  <a:srgbClr val="E96D00"/>
                </a:solidFill>
                <a:latin typeface="Tahoma"/>
                <a:ea typeface="Tahoma"/>
                <a:cs typeface="Tahoma"/>
                <a:sym typeface="Tahoma"/>
              </a:defRPr>
            </a:pPr>
            <a:r>
              <a:t>-</a:t>
            </a:r>
            <a:r>
              <a:rPr>
                <a:solidFill>
                  <a:srgbClr val="000000"/>
                </a:solidFill>
              </a:rPr>
              <a:t>Colombia, Venezuela, Florida e Cuba</a:t>
            </a:r>
          </a:p>
          <a:p>
            <a:pPr algn="ctr">
              <a:lnSpc>
                <a:spcPct val="90000"/>
              </a:lnSpc>
              <a:spcBef>
                <a:spcPts val="400"/>
              </a:spcBef>
              <a:buSzTx/>
              <a:buNone/>
              <a:defRPr sz="2300">
                <a:solidFill>
                  <a:srgbClr val="E96D00"/>
                </a:solidFill>
                <a:latin typeface="Tahoma"/>
                <a:ea typeface="Tahoma"/>
                <a:cs typeface="Tahoma"/>
                <a:sym typeface="Tahoma"/>
              </a:defRPr>
            </a:pPr>
            <a:r>
              <a:t>-</a:t>
            </a:r>
            <a:r>
              <a:rPr>
                <a:solidFill>
                  <a:srgbClr val="000000"/>
                </a:solidFill>
              </a:rPr>
              <a:t>Guyana e Rio delle amazzoni</a:t>
            </a:r>
          </a:p>
          <a:p>
            <a:pPr algn="ctr">
              <a:lnSpc>
                <a:spcPct val="90000"/>
              </a:lnSpc>
              <a:spcBef>
                <a:spcPts val="400"/>
              </a:spcBef>
              <a:buSzTx/>
              <a:buNone/>
              <a:defRPr sz="2300">
                <a:solidFill>
                  <a:srgbClr val="E96D00"/>
                </a:solidFill>
                <a:latin typeface="Tahoma"/>
                <a:ea typeface="Tahoma"/>
                <a:cs typeface="Tahoma"/>
                <a:sym typeface="Tahoma"/>
              </a:defRPr>
            </a:pPr>
            <a:r>
              <a:t>-</a:t>
            </a:r>
            <a:r>
              <a:rPr>
                <a:solidFill>
                  <a:srgbClr val="000000"/>
                </a:solidFill>
              </a:rPr>
              <a:t>Isole di capo verde, brasile e rio de janeiro</a:t>
            </a:r>
          </a:p>
          <a:p>
            <a:pPr algn="ctr">
              <a:lnSpc>
                <a:spcPct val="90000"/>
              </a:lnSpc>
              <a:spcBef>
                <a:spcPts val="400"/>
              </a:spcBef>
              <a:buSzTx/>
              <a:buNone/>
              <a:defRPr sz="2300">
                <a:solidFill>
                  <a:srgbClr val="E96D00"/>
                </a:solidFill>
                <a:latin typeface="Tahoma"/>
                <a:ea typeface="Tahoma"/>
                <a:cs typeface="Tahoma"/>
                <a:sym typeface="Tahoma"/>
              </a:defRPr>
            </a:pPr>
            <a:r>
              <a:t>-</a:t>
            </a:r>
            <a:r>
              <a:rPr>
                <a:solidFill>
                  <a:srgbClr val="000000"/>
                </a:solidFill>
              </a:rPr>
              <a:t>coste brasiliane</a:t>
            </a:r>
          </a:p>
          <a:p>
            <a:pPr algn="ctr">
              <a:lnSpc>
                <a:spcPct val="90000"/>
              </a:lnSpc>
              <a:spcBef>
                <a:spcPts val="400"/>
              </a:spcBef>
              <a:buSzTx/>
              <a:buNone/>
              <a:defRPr sz="2300">
                <a:latin typeface="Tahoma"/>
                <a:ea typeface="Tahoma"/>
                <a:cs typeface="Tahoma"/>
                <a:sym typeface="Tahoma"/>
              </a:defRPr>
            </a:pPr>
            <a:r>
              <a:t>Grazie ai suoi viaggi, il cartografo </a:t>
            </a:r>
            <a:r>
              <a:rPr u="sng">
                <a:solidFill>
                  <a:srgbClr val="800000"/>
                </a:solidFill>
              </a:rPr>
              <a:t>Martin Waldseemuller</a:t>
            </a:r>
            <a:r>
              <a:t> rinominò il nuovo continente “</a:t>
            </a:r>
            <a:r>
              <a:rPr u="sng">
                <a:solidFill>
                  <a:srgbClr val="800000"/>
                </a:solidFill>
              </a:rPr>
              <a:t>america</a:t>
            </a:r>
            <a:r>
              <a:t>”, in suo onore.</a:t>
            </a:r>
          </a:p>
        </p:txBody>
      </p:sp>
      <p:pic>
        <p:nvPicPr>
          <p:cNvPr id="61" name="image.png" descr="image.png"/>
          <p:cNvPicPr>
            <a:picLocks noChangeAspect="1"/>
          </p:cNvPicPr>
          <p:nvPr/>
        </p:nvPicPr>
        <p:blipFill>
          <a:blip r:embed="rId3">
            <a:extLst/>
          </a:blip>
          <a:stretch>
            <a:fillRect/>
          </a:stretch>
        </p:blipFill>
        <p:spPr>
          <a:xfrm>
            <a:off x="6510337" y="407987"/>
            <a:ext cx="1590676" cy="1592263"/>
          </a:xfrm>
          <a:prstGeom prst="rect">
            <a:avLst/>
          </a:prstGeom>
          <a:ln w="12700">
            <a:miter lim="400000"/>
          </a:ln>
        </p:spPr>
      </p:pic>
      <p:sp>
        <p:nvSpPr>
          <p:cNvPr id="62" name="Amerigo Vespucci"/>
          <p:cNvSpPr txBox="1"/>
          <p:nvPr/>
        </p:nvSpPr>
        <p:spPr>
          <a:xfrm>
            <a:off x="2195512" y="949325"/>
            <a:ext cx="4392613" cy="1094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ct val="90000"/>
              </a:lnSpc>
              <a:defRPr sz="6600">
                <a:latin typeface="Old English Text MT"/>
                <a:ea typeface="Old English Text MT"/>
                <a:cs typeface="Old English Text MT"/>
                <a:sym typeface="Old English Text MT"/>
              </a:defRPr>
            </a:pPr>
            <a:r>
              <a:rPr dirty="0"/>
              <a:t>A</a:t>
            </a:r>
            <a:r>
              <a:rPr sz="3600" dirty="0"/>
              <a:t>merigo</a:t>
            </a:r>
            <a:r>
              <a:rPr sz="1800" dirty="0"/>
              <a:t> </a:t>
            </a:r>
            <a:r>
              <a:rPr dirty="0"/>
              <a:t>V</a:t>
            </a:r>
            <a:r>
              <a:rPr sz="3600" dirty="0"/>
              <a:t>espucci</a:t>
            </a:r>
          </a:p>
        </p:txBody>
      </p:sp>
    </p:spTree>
  </p:cSld>
  <p:clrMapOvr>
    <a:masterClrMapping/>
  </p:clrMapOvr>
  <mc:AlternateContent xmlns:mc="http://schemas.openxmlformats.org/markup-compatibility/2006" xmlns:p14="http://schemas.microsoft.com/office/powerpoint/2010/main">
    <mc:Choice Requires="p14">
      <p:transition spd="slow" p14:dur="1200">
        <p:cover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65" name="Amerigo Vespucci"/>
          <p:cNvSpPr txBox="1">
            <a:spLocks noGrp="1"/>
          </p:cNvSpPr>
          <p:nvPr>
            <p:ph type="title" idx="4294967295"/>
          </p:nvPr>
        </p:nvSpPr>
        <p:spPr>
          <a:xfrm>
            <a:off x="684212" y="260349"/>
            <a:ext cx="7772401" cy="1143002"/>
          </a:xfrm>
          <a:prstGeom prst="rect">
            <a:avLst/>
          </a:prstGeom>
        </p:spPr>
        <p:txBody>
          <a:bodyPr>
            <a:normAutofit/>
          </a:bodyPr>
          <a:lstStyle/>
          <a:p>
            <a:pPr>
              <a:lnSpc>
                <a:spcPct val="90000"/>
              </a:lnSpc>
              <a:defRPr sz="6600">
                <a:latin typeface="Old English Text MT"/>
                <a:ea typeface="Old English Text MT"/>
                <a:cs typeface="Old English Text MT"/>
                <a:sym typeface="Old English Text MT"/>
              </a:defRPr>
            </a:pPr>
            <a:r>
              <a:rPr lang="it-IT" dirty="0"/>
              <a:t>A</a:t>
            </a:r>
            <a:r>
              <a:rPr lang="it-IT" sz="6600" dirty="0"/>
              <a:t>merigo</a:t>
            </a:r>
            <a:r>
              <a:rPr lang="it-IT" sz="4000" dirty="0"/>
              <a:t> </a:t>
            </a:r>
            <a:r>
              <a:rPr lang="it-IT" dirty="0"/>
              <a:t>V</a:t>
            </a:r>
            <a:r>
              <a:rPr lang="it-IT" sz="6600" dirty="0"/>
              <a:t>espucci</a:t>
            </a:r>
          </a:p>
        </p:txBody>
      </p:sp>
      <p:sp>
        <p:nvSpPr>
          <p:cNvPr id="66" name="Amerigo Vespucci was born in florence on the 18th march 1454 and died in 1512 his fathert was a notary and his mother was a nobil woman. In 1489 he went to spain, exactly in Sivilla and there he met Lorenzo di Pierfrancesco dè Medici (who was a banker). He introduced him the person of Cristoforo Colombo and for this Amerigo belane Passionate to navigation sail whith Alonso de Hojeda, for the will of the crown, for went to the coasts of the new continent.…"/>
          <p:cNvSpPr txBox="1">
            <a:spLocks noGrp="1"/>
          </p:cNvSpPr>
          <p:nvPr>
            <p:ph type="body" idx="4294967295"/>
          </p:nvPr>
        </p:nvSpPr>
        <p:spPr>
          <a:xfrm>
            <a:off x="250825" y="1673225"/>
            <a:ext cx="8642350" cy="5184775"/>
          </a:xfrm>
          <a:prstGeom prst="rect">
            <a:avLst/>
          </a:prstGeom>
        </p:spPr>
        <p:txBody>
          <a:bodyPr>
            <a:normAutofit/>
          </a:bodyPr>
          <a:lstStyle/>
          <a:p>
            <a:pPr marL="0" indent="0" algn="just">
              <a:spcBef>
                <a:spcPts val="200"/>
              </a:spcBef>
              <a:buSzTx/>
              <a:buNone/>
              <a:defRPr sz="1900">
                <a:latin typeface="Tahoma"/>
                <a:ea typeface="Tahoma"/>
                <a:cs typeface="Tahoma"/>
                <a:sym typeface="Tahoma"/>
              </a:defRPr>
            </a:pPr>
            <a:r>
              <a:t>Amerigo Vespucci was </a:t>
            </a:r>
            <a:r>
              <a:rPr u="sng">
                <a:solidFill>
                  <a:srgbClr val="800000"/>
                </a:solidFill>
              </a:rPr>
              <a:t>born</a:t>
            </a:r>
            <a:r>
              <a:t> in florence on the </a:t>
            </a:r>
            <a:r>
              <a:rPr u="sng">
                <a:solidFill>
                  <a:srgbClr val="800000"/>
                </a:solidFill>
              </a:rPr>
              <a:t>18th march 1454 </a:t>
            </a:r>
            <a:r>
              <a:t>and </a:t>
            </a:r>
            <a:r>
              <a:rPr u="sng">
                <a:solidFill>
                  <a:srgbClr val="800000"/>
                </a:solidFill>
              </a:rPr>
              <a:t>died in 1512 </a:t>
            </a:r>
            <a:r>
              <a:t>his fathert was a notary and his mother was a nobil woman. In </a:t>
            </a:r>
            <a:r>
              <a:rPr u="sng">
                <a:solidFill>
                  <a:srgbClr val="800000"/>
                </a:solidFill>
              </a:rPr>
              <a:t>1489</a:t>
            </a:r>
            <a:r>
              <a:t> he </a:t>
            </a:r>
            <a:r>
              <a:rPr u="sng">
                <a:solidFill>
                  <a:srgbClr val="800000"/>
                </a:solidFill>
              </a:rPr>
              <a:t>went to spain</a:t>
            </a:r>
            <a:r>
              <a:t>, exactly in </a:t>
            </a:r>
            <a:r>
              <a:rPr u="sng">
                <a:solidFill>
                  <a:srgbClr val="800000"/>
                </a:solidFill>
              </a:rPr>
              <a:t>Sivilla</a:t>
            </a:r>
            <a:r>
              <a:t> and there he met </a:t>
            </a:r>
            <a:r>
              <a:rPr u="sng">
                <a:solidFill>
                  <a:srgbClr val="800000"/>
                </a:solidFill>
              </a:rPr>
              <a:t>Lorenzo di Pierfrancesco dè Medici </a:t>
            </a:r>
            <a:r>
              <a:t>(who was a banker). He introduced him the person of </a:t>
            </a:r>
            <a:r>
              <a:rPr u="sng">
                <a:solidFill>
                  <a:srgbClr val="800000"/>
                </a:solidFill>
              </a:rPr>
              <a:t>Cristoforo Colombo</a:t>
            </a:r>
            <a:r>
              <a:t> and for this Amerigo belane Passionate to navigation sail whith Alonso de Hojeda, for the will of the crown, for went to the coasts of the new continent.</a:t>
            </a:r>
          </a:p>
          <a:p>
            <a:pPr marL="0" indent="0" algn="just">
              <a:spcBef>
                <a:spcPts val="200"/>
              </a:spcBef>
              <a:buSzTx/>
              <a:buNone/>
              <a:defRPr sz="1900">
                <a:latin typeface="Tahoma"/>
                <a:ea typeface="Tahoma"/>
                <a:cs typeface="Tahoma"/>
                <a:sym typeface="Tahoma"/>
              </a:defRPr>
            </a:pPr>
            <a:r>
              <a:t>He made </a:t>
            </a:r>
            <a:r>
              <a:rPr u="sng">
                <a:solidFill>
                  <a:srgbClr val="800000"/>
                </a:solidFill>
              </a:rPr>
              <a:t>4 travels</a:t>
            </a:r>
            <a:r>
              <a:t>:</a:t>
            </a:r>
          </a:p>
          <a:p>
            <a:pPr marL="230605" indent="-230605">
              <a:spcBef>
                <a:spcPts val="200"/>
              </a:spcBef>
              <a:buChar char="•"/>
              <a:defRPr sz="1900">
                <a:latin typeface="Tahoma"/>
                <a:ea typeface="Tahoma"/>
                <a:cs typeface="Tahoma"/>
                <a:sym typeface="Tahoma"/>
              </a:defRPr>
            </a:pPr>
            <a:r>
              <a:t>Colombia, Venezuela, Florida and Cuba </a:t>
            </a:r>
          </a:p>
          <a:p>
            <a:pPr marL="230605" indent="-230605">
              <a:spcBef>
                <a:spcPts val="200"/>
              </a:spcBef>
              <a:buChar char="•"/>
              <a:defRPr sz="1900">
                <a:latin typeface="Tahoma"/>
                <a:ea typeface="Tahoma"/>
                <a:cs typeface="Tahoma"/>
                <a:sym typeface="Tahoma"/>
              </a:defRPr>
            </a:pPr>
            <a:r>
              <a:t>Guyana and Rio of the Amazonia</a:t>
            </a:r>
          </a:p>
          <a:p>
            <a:pPr marL="230605" indent="-230605">
              <a:spcBef>
                <a:spcPts val="200"/>
              </a:spcBef>
              <a:buChar char="•"/>
              <a:defRPr sz="1900">
                <a:latin typeface="Tahoma"/>
                <a:ea typeface="Tahoma"/>
                <a:cs typeface="Tahoma"/>
                <a:sym typeface="Tahoma"/>
              </a:defRPr>
            </a:pPr>
            <a:r>
              <a:t>Capoverde Island, Brasil and Rio de Janeiro </a:t>
            </a:r>
          </a:p>
          <a:p>
            <a:pPr marL="230605" indent="-230605">
              <a:spcBef>
                <a:spcPts val="200"/>
              </a:spcBef>
              <a:buChar char="•"/>
              <a:defRPr sz="1900">
                <a:latin typeface="Tahoma"/>
                <a:ea typeface="Tahoma"/>
                <a:cs typeface="Tahoma"/>
                <a:sym typeface="Tahoma"/>
              </a:defRPr>
            </a:pPr>
            <a:r>
              <a:t>Brasil coasts opain  </a:t>
            </a:r>
          </a:p>
          <a:p>
            <a:pPr marL="0" indent="0" algn="just">
              <a:spcBef>
                <a:spcPts val="200"/>
              </a:spcBef>
              <a:buSzTx/>
              <a:buNone/>
              <a:defRPr sz="1900">
                <a:latin typeface="Tahoma"/>
                <a:ea typeface="Tahoma"/>
                <a:cs typeface="Tahoma"/>
                <a:sym typeface="Tahoma"/>
              </a:defRPr>
            </a:pPr>
            <a:r>
              <a:t>For his travels, amerigo become the </a:t>
            </a:r>
            <a:r>
              <a:rPr u="sng">
                <a:solidFill>
                  <a:srgbClr val="800000"/>
                </a:solidFill>
              </a:rPr>
              <a:t>manager of organization of travells in the new lands</a:t>
            </a:r>
            <a:r>
              <a:t> and always for this revason, a lot of year later, the </a:t>
            </a:r>
            <a:r>
              <a:rPr u="sng">
                <a:solidFill>
                  <a:srgbClr val="800000"/>
                </a:solidFill>
              </a:rPr>
              <a:t>cartographer martin </a:t>
            </a:r>
            <a:r>
              <a:t>waldseemuller decided to call the new continent ‘</a:t>
            </a:r>
            <a:r>
              <a:rPr u="sng">
                <a:solidFill>
                  <a:srgbClr val="800000"/>
                </a:solidFill>
              </a:rPr>
              <a:t>america</a:t>
            </a:r>
            <a:r>
              <a:t>’, that was a female version of Amerigo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69" name="Don Vasco Da Gama è stato un esploratore portoghese, primo europeo a navigare direttamente fino in India. Egli lasciò Lisbona l’8 Luglio 1497 e tornò nel 1499 creando un collegamento tra oceano Atlantico e quello Indiano (occidente-Oriente). La somma delle distanze dei suoi viaggi rese questa spedizione la più lunga via mare, mai fatta prima.…"/>
          <p:cNvSpPr txBox="1">
            <a:spLocks noGrp="1"/>
          </p:cNvSpPr>
          <p:nvPr>
            <p:ph type="body" idx="4294967295"/>
          </p:nvPr>
        </p:nvSpPr>
        <p:spPr>
          <a:xfrm>
            <a:off x="611187" y="2452687"/>
            <a:ext cx="7772401" cy="3640138"/>
          </a:xfrm>
          <a:prstGeom prst="rect">
            <a:avLst/>
          </a:prstGeom>
        </p:spPr>
        <p:txBody>
          <a:bodyPr>
            <a:normAutofit/>
          </a:bodyPr>
          <a:lstStyle/>
          <a:p>
            <a:pPr algn="ctr">
              <a:lnSpc>
                <a:spcPct val="90000"/>
              </a:lnSpc>
              <a:buSzTx/>
              <a:buNone/>
              <a:defRPr sz="2300">
                <a:latin typeface="Tahoma"/>
                <a:ea typeface="Tahoma"/>
                <a:cs typeface="Tahoma"/>
                <a:sym typeface="Tahoma"/>
              </a:defRPr>
            </a:pPr>
            <a:endParaRPr/>
          </a:p>
          <a:p>
            <a:pPr algn="ctr">
              <a:lnSpc>
                <a:spcPct val="90000"/>
              </a:lnSpc>
              <a:spcBef>
                <a:spcPts val="400"/>
              </a:spcBef>
              <a:buSzTx/>
              <a:buNone/>
              <a:defRPr sz="2300">
                <a:latin typeface="Tahoma"/>
                <a:ea typeface="Tahoma"/>
                <a:cs typeface="Tahoma"/>
                <a:sym typeface="Tahoma"/>
              </a:defRPr>
            </a:pPr>
            <a:r>
              <a:t>Don Vasco Da Gama è stato un esploratore portoghese, primo europeo a navigare direttamente fino in </a:t>
            </a:r>
            <a:r>
              <a:rPr u="sng">
                <a:solidFill>
                  <a:srgbClr val="800000"/>
                </a:solidFill>
              </a:rPr>
              <a:t>India</a:t>
            </a:r>
            <a:r>
              <a:t>. Egli lasciò Lisbona </a:t>
            </a:r>
            <a:r>
              <a:rPr u="sng">
                <a:solidFill>
                  <a:srgbClr val="800000"/>
                </a:solidFill>
              </a:rPr>
              <a:t>l’8 Luglio 1497 </a:t>
            </a:r>
            <a:r>
              <a:t>e tornò nel </a:t>
            </a:r>
            <a:r>
              <a:rPr u="sng">
                <a:solidFill>
                  <a:srgbClr val="800000"/>
                </a:solidFill>
              </a:rPr>
              <a:t>1499</a:t>
            </a:r>
            <a:r>
              <a:t> creando un collegamento tra oceano Atlantico e quello Indiano (</a:t>
            </a:r>
            <a:r>
              <a:rPr u="sng">
                <a:solidFill>
                  <a:srgbClr val="800000"/>
                </a:solidFill>
              </a:rPr>
              <a:t>occidente-Oriente</a:t>
            </a:r>
            <a:r>
              <a:t>). La somma delle distanze dei suoi viaggi rese questa spedizione la più lunga via mare, mai fatta prima.</a:t>
            </a:r>
          </a:p>
          <a:p>
            <a:pPr algn="ctr">
              <a:lnSpc>
                <a:spcPct val="90000"/>
              </a:lnSpc>
              <a:spcBef>
                <a:spcPts val="400"/>
              </a:spcBef>
              <a:buSzTx/>
              <a:buNone/>
              <a:defRPr sz="2300">
                <a:latin typeface="Tahoma"/>
                <a:ea typeface="Tahoma"/>
                <a:cs typeface="Tahoma"/>
                <a:sym typeface="Tahoma"/>
              </a:defRPr>
            </a:pPr>
            <a:r>
              <a:t>Nel </a:t>
            </a:r>
            <a:r>
              <a:rPr u="sng">
                <a:solidFill>
                  <a:srgbClr val="800000"/>
                </a:solidFill>
              </a:rPr>
              <a:t>1502 </a:t>
            </a:r>
            <a:r>
              <a:t>tornò in India e si scontrò </a:t>
            </a:r>
          </a:p>
          <a:p>
            <a:pPr algn="ctr">
              <a:lnSpc>
                <a:spcPct val="90000"/>
              </a:lnSpc>
              <a:spcBef>
                <a:spcPts val="300"/>
              </a:spcBef>
              <a:buSzTx/>
              <a:buNone/>
              <a:defRPr sz="2300">
                <a:latin typeface="Tahoma"/>
                <a:ea typeface="Tahoma"/>
                <a:cs typeface="Tahoma"/>
                <a:sym typeface="Tahoma"/>
              </a:defRPr>
            </a:pPr>
            <a:r>
              <a:t>con gli </a:t>
            </a:r>
            <a:r>
              <a:rPr u="sng">
                <a:solidFill>
                  <a:srgbClr val="800000"/>
                </a:solidFill>
              </a:rPr>
              <a:t>arabi</a:t>
            </a:r>
            <a:r>
              <a:t>.</a:t>
            </a:r>
          </a:p>
        </p:txBody>
      </p:sp>
      <p:sp>
        <p:nvSpPr>
          <p:cNvPr id="70" name="Vasco Da Gama"/>
          <p:cNvSpPr txBox="1"/>
          <p:nvPr/>
        </p:nvSpPr>
        <p:spPr>
          <a:xfrm>
            <a:off x="2232025" y="1052512"/>
            <a:ext cx="4679950" cy="1094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ct val="90000"/>
              </a:lnSpc>
              <a:defRPr sz="6600">
                <a:latin typeface="Old English Text MT"/>
                <a:ea typeface="Old English Text MT"/>
                <a:cs typeface="Old English Text MT"/>
                <a:sym typeface="Old English Text MT"/>
              </a:defRPr>
            </a:pPr>
            <a:r>
              <a:rPr b="1"/>
              <a:t>V</a:t>
            </a:r>
            <a:r>
              <a:rPr sz="3600"/>
              <a:t>asco </a:t>
            </a:r>
            <a:r>
              <a:rPr b="1"/>
              <a:t>D</a:t>
            </a:r>
            <a:r>
              <a:rPr sz="3600"/>
              <a:t>a </a:t>
            </a:r>
            <a:r>
              <a:rPr b="1"/>
              <a:t>G</a:t>
            </a:r>
            <a:r>
              <a:rPr sz="3600"/>
              <a:t>ama</a:t>
            </a:r>
          </a:p>
        </p:txBody>
      </p:sp>
      <p:pic>
        <p:nvPicPr>
          <p:cNvPr id="71" name="image.png" descr="image.png"/>
          <p:cNvPicPr>
            <a:picLocks noChangeAspect="1"/>
          </p:cNvPicPr>
          <p:nvPr/>
        </p:nvPicPr>
        <p:blipFill>
          <a:blip r:embed="rId3">
            <a:extLst/>
          </a:blip>
          <a:stretch>
            <a:fillRect/>
          </a:stretch>
        </p:blipFill>
        <p:spPr>
          <a:xfrm>
            <a:off x="6602412" y="365125"/>
            <a:ext cx="1341438" cy="18415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c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74" name="Vasco da Gama was a portogues explorer and the firt europian to reach India by sea. His initial voyage to India, which began in 1497 and ended in 1499 , was the first link Europe and Asia by an ocean route, connecting the Atlantic and the Indian oceans, therefore the west ans the orient. Da Gama's discovery was significant and opened the way for an age of coloniasm. After his return in Lisbon he returned in India to fight against the arabic and Calicutt's navy. This victory assired the monopoly of spices  between Europe and Asia."/>
          <p:cNvSpPr txBox="1"/>
          <p:nvPr/>
        </p:nvSpPr>
        <p:spPr>
          <a:xfrm>
            <a:off x="684212" y="1844675"/>
            <a:ext cx="7775576" cy="3647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300">
                <a:latin typeface="Tahoma"/>
                <a:ea typeface="Tahoma"/>
                <a:cs typeface="Tahoma"/>
                <a:sym typeface="Tahoma"/>
              </a:defRPr>
            </a:pPr>
            <a:r>
              <a:t>Vasco da Gama was a portogues explorer and the firt europian to reach </a:t>
            </a:r>
            <a:r>
              <a:rPr u="sng">
                <a:solidFill>
                  <a:srgbClr val="800000"/>
                </a:solidFill>
              </a:rPr>
              <a:t>India</a:t>
            </a:r>
            <a:r>
              <a:t> by sea. His initial voyage to India, which began in </a:t>
            </a:r>
            <a:r>
              <a:rPr u="sng">
                <a:solidFill>
                  <a:srgbClr val="800000"/>
                </a:solidFill>
              </a:rPr>
              <a:t>1497 </a:t>
            </a:r>
            <a:r>
              <a:t>and ended in </a:t>
            </a:r>
            <a:r>
              <a:rPr u="sng">
                <a:solidFill>
                  <a:srgbClr val="800000"/>
                </a:solidFill>
              </a:rPr>
              <a:t>1499</a:t>
            </a:r>
            <a:r>
              <a:t> , was the first link Europe and Asia by an ocean route, connecting the </a:t>
            </a:r>
            <a:r>
              <a:rPr u="sng">
                <a:solidFill>
                  <a:srgbClr val="800000"/>
                </a:solidFill>
              </a:rPr>
              <a:t>Atlantic</a:t>
            </a:r>
            <a:r>
              <a:t> and the </a:t>
            </a:r>
            <a:r>
              <a:rPr u="sng">
                <a:solidFill>
                  <a:srgbClr val="800000"/>
                </a:solidFill>
              </a:rPr>
              <a:t>Indian</a:t>
            </a:r>
            <a:r>
              <a:t> oceans, therefore the west ans the orient. Da Gama's discovery was significant and opened the way for an </a:t>
            </a:r>
            <a:r>
              <a:rPr u="sng">
                <a:solidFill>
                  <a:srgbClr val="800000"/>
                </a:solidFill>
              </a:rPr>
              <a:t>age of coloniasm</a:t>
            </a:r>
            <a:r>
              <a:t>. After his return in Lisbon he returned in India to fight against the arabic and Calicutt's navy. This victory assired the </a:t>
            </a:r>
            <a:r>
              <a:rPr u="sng">
                <a:solidFill>
                  <a:srgbClr val="800000"/>
                </a:solidFill>
              </a:rPr>
              <a:t>monopoly of spices</a:t>
            </a:r>
            <a:r>
              <a:t>  between Europe and Asia.</a:t>
            </a:r>
          </a:p>
        </p:txBody>
      </p:sp>
      <p:sp>
        <p:nvSpPr>
          <p:cNvPr id="75" name="Vasco Da Gama"/>
          <p:cNvSpPr txBox="1"/>
          <p:nvPr/>
        </p:nvSpPr>
        <p:spPr>
          <a:xfrm>
            <a:off x="2531611" y="506730"/>
            <a:ext cx="4283978" cy="1094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pPr algn="ctr">
              <a:lnSpc>
                <a:spcPct val="90000"/>
              </a:lnSpc>
              <a:defRPr sz="6600">
                <a:latin typeface="Old English Text MT"/>
                <a:ea typeface="Old English Text MT"/>
                <a:cs typeface="Old English Text MT"/>
                <a:sym typeface="Old English Text MT"/>
              </a:defRPr>
            </a:pPr>
            <a:r>
              <a:rPr b="1"/>
              <a:t>V</a:t>
            </a:r>
            <a:r>
              <a:rPr sz="3600"/>
              <a:t>asco </a:t>
            </a:r>
            <a:r>
              <a:rPr b="1"/>
              <a:t>D</a:t>
            </a:r>
            <a:r>
              <a:rPr sz="3600"/>
              <a:t>a </a:t>
            </a:r>
            <a:r>
              <a:rPr b="1"/>
              <a:t>G</a:t>
            </a:r>
            <a:r>
              <a:rPr sz="3600"/>
              <a:t>ama</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pagina .jpg" descr="pagina .jpg"/>
          <p:cNvPicPr>
            <a:picLocks noChangeAspect="1"/>
          </p:cNvPicPr>
          <p:nvPr/>
        </p:nvPicPr>
        <p:blipFill>
          <a:blip r:embed="rId2">
            <a:extLst/>
          </a:blip>
          <a:stretch>
            <a:fillRect/>
          </a:stretch>
        </p:blipFill>
        <p:spPr>
          <a:xfrm>
            <a:off x="107950" y="115887"/>
            <a:ext cx="8928100" cy="6626226"/>
          </a:xfrm>
          <a:prstGeom prst="rect">
            <a:avLst/>
          </a:prstGeom>
          <a:ln w="76200">
            <a:solidFill>
              <a:srgbClr val="000000"/>
            </a:solidFill>
          </a:ln>
        </p:spPr>
      </p:pic>
      <p:sp>
        <p:nvSpPr>
          <p:cNvPr id="78" name="Come hanno influenzato la cultura"/>
          <p:cNvSpPr txBox="1">
            <a:spLocks noGrp="1"/>
          </p:cNvSpPr>
          <p:nvPr>
            <p:ph type="title" idx="4294967295"/>
          </p:nvPr>
        </p:nvSpPr>
        <p:spPr>
          <a:xfrm>
            <a:off x="714375" y="476249"/>
            <a:ext cx="7772400" cy="1143002"/>
          </a:xfrm>
          <a:prstGeom prst="rect">
            <a:avLst/>
          </a:prstGeom>
        </p:spPr>
        <p:txBody>
          <a:bodyPr>
            <a:normAutofit/>
          </a:bodyPr>
          <a:lstStyle/>
          <a:p>
            <a:pPr>
              <a:defRPr sz="8900">
                <a:latin typeface="Old English Text MT"/>
                <a:ea typeface="Old English Text MT"/>
                <a:cs typeface="Old English Text MT"/>
                <a:sym typeface="Old English Text MT"/>
              </a:defRPr>
            </a:pPr>
            <a:r>
              <a:rPr sz="6600"/>
              <a:t>C</a:t>
            </a:r>
            <a:r>
              <a:rPr sz="3600"/>
              <a:t>ome hanno influenzato la cultura</a:t>
            </a:r>
          </a:p>
        </p:txBody>
      </p:sp>
      <p:sp>
        <p:nvSpPr>
          <p:cNvPr id="79" name="Le corti diventano luoghi di sviluppo culturale. I signori delle corti infatti, per aumentare il loro prestigio e potere ospitavano artisti di ogni tipo, i quali avevano la possibilità di essere protetti e di dedicarsi interamente all’arte.…"/>
          <p:cNvSpPr txBox="1">
            <a:spLocks noGrp="1"/>
          </p:cNvSpPr>
          <p:nvPr>
            <p:ph type="body" idx="4294967295"/>
          </p:nvPr>
        </p:nvSpPr>
        <p:spPr>
          <a:xfrm>
            <a:off x="685800" y="2209800"/>
            <a:ext cx="7772400" cy="4038600"/>
          </a:xfrm>
          <a:prstGeom prst="rect">
            <a:avLst/>
          </a:prstGeom>
        </p:spPr>
        <p:txBody>
          <a:bodyPr>
            <a:normAutofit/>
          </a:bodyPr>
          <a:lstStyle/>
          <a:p>
            <a:pPr algn="ctr">
              <a:spcBef>
                <a:spcPts val="400"/>
              </a:spcBef>
              <a:buSzTx/>
              <a:buNone/>
              <a:defRPr sz="2300">
                <a:latin typeface="Tahoma"/>
                <a:ea typeface="Tahoma"/>
                <a:cs typeface="Tahoma"/>
                <a:sym typeface="Tahoma"/>
              </a:defRPr>
            </a:pPr>
            <a:r>
              <a:t>Le </a:t>
            </a:r>
            <a:r>
              <a:rPr u="sng">
                <a:solidFill>
                  <a:srgbClr val="800000"/>
                </a:solidFill>
              </a:rPr>
              <a:t>corti</a:t>
            </a:r>
            <a:r>
              <a:t> diventano luoghi di </a:t>
            </a:r>
            <a:r>
              <a:rPr u="sng">
                <a:solidFill>
                  <a:srgbClr val="800000"/>
                </a:solidFill>
              </a:rPr>
              <a:t>sviluppo</a:t>
            </a:r>
            <a:r>
              <a:rPr>
                <a:solidFill>
                  <a:srgbClr val="E96D00"/>
                </a:solidFill>
              </a:rPr>
              <a:t> </a:t>
            </a:r>
            <a:r>
              <a:rPr u="sng">
                <a:solidFill>
                  <a:srgbClr val="800000"/>
                </a:solidFill>
              </a:rPr>
              <a:t>culturale</a:t>
            </a:r>
            <a:r>
              <a:t>. I signori delle corti infatti, per aumentare il loro prestigio e potere ospitavano </a:t>
            </a:r>
            <a:r>
              <a:rPr u="sng">
                <a:solidFill>
                  <a:srgbClr val="800000"/>
                </a:solidFill>
              </a:rPr>
              <a:t>artisti</a:t>
            </a:r>
            <a:r>
              <a:t> di ogni tipo, i quali avevano la possibilità di essere protetti e di dedicarsi interamente all’arte.</a:t>
            </a:r>
          </a:p>
          <a:p>
            <a:pPr algn="ctr">
              <a:spcBef>
                <a:spcPts val="400"/>
              </a:spcBef>
              <a:buSzTx/>
              <a:buNone/>
              <a:defRPr sz="2300">
                <a:latin typeface="Tahoma"/>
                <a:ea typeface="Tahoma"/>
                <a:cs typeface="Tahoma"/>
                <a:sym typeface="Tahoma"/>
              </a:defRPr>
            </a:pPr>
            <a:r>
              <a:t>La </a:t>
            </a:r>
            <a:r>
              <a:rPr u="sng">
                <a:solidFill>
                  <a:srgbClr val="800000"/>
                </a:solidFill>
              </a:rPr>
              <a:t>cultura</a:t>
            </a:r>
            <a:r>
              <a:t> assume un significato diverso: doveva </a:t>
            </a:r>
            <a:r>
              <a:rPr u="sng">
                <a:solidFill>
                  <a:srgbClr val="800000"/>
                </a:solidFill>
              </a:rPr>
              <a:t>idealizzare la realtà</a:t>
            </a:r>
            <a:r>
              <a:t> per renderla più bella e meno crudele, dunque andavano omesse le parti sgradevoli.</a:t>
            </a:r>
          </a:p>
        </p:txBody>
      </p:sp>
    </p:spTree>
  </p:cSld>
  <p:clrMapOvr>
    <a:masterClrMapping/>
  </p:clrMapOvr>
  <mc:AlternateContent xmlns:mc="http://schemas.openxmlformats.org/markup-compatibility/2006" xmlns:p14="http://schemas.microsoft.com/office/powerpoint/2010/main">
    <mc:Choice Requires="p14">
      <p:transition spd="slow" p14:dur="1200">
        <p:push dir="r"/>
      </p:transition>
    </mc:Choice>
    <mc:Fallback xmlns="">
      <p:transition spd="slow">
        <p:fade/>
      </p:transition>
    </mc:Fallback>
  </mc:AlternateContent>
</p:sld>
</file>

<file path=ppt/theme/theme1.xml><?xml version="1.0" encoding="utf-8"?>
<a:theme xmlns:a="http://schemas.openxmlformats.org/drawingml/2006/main" name="Presentazione vuota">
  <a:themeElements>
    <a:clrScheme name="Presentazione vuo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Presentazione vuota">
      <a:majorFont>
        <a:latin typeface="Helvetica"/>
        <a:ea typeface="Helvetica"/>
        <a:cs typeface="Helvetica"/>
      </a:majorFont>
      <a:minorFont>
        <a:latin typeface="Arial"/>
        <a:ea typeface="Arial"/>
        <a:cs typeface="Arial"/>
      </a:minorFont>
    </a:fontScheme>
    <a:fmtScheme name="Presentazione vuo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resentazione vuota">
  <a:themeElements>
    <a:clrScheme name="Presentazione vuo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Presentazione vuota">
      <a:majorFont>
        <a:latin typeface="Helvetica"/>
        <a:ea typeface="Helvetica"/>
        <a:cs typeface="Helvetica"/>
      </a:majorFont>
      <a:minorFont>
        <a:latin typeface="Arial"/>
        <a:ea typeface="Arial"/>
        <a:cs typeface="Arial"/>
      </a:minorFont>
    </a:fontScheme>
    <a:fmtScheme name="Presentazione vuo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1085</Words>
  <Application>Microsoft Macintosh PowerPoint</Application>
  <PresentationFormat>Presentazione su schermo (4:3)</PresentationFormat>
  <Paragraphs>97</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Engravers MT</vt:lpstr>
      <vt:lpstr>Old English Text MT</vt:lpstr>
      <vt:lpstr>Tahoma</vt:lpstr>
      <vt:lpstr>Presentazione vuota</vt:lpstr>
      <vt:lpstr>Scoperte geografiche (1400-1500)</vt:lpstr>
      <vt:lpstr>Contesto storico sociale</vt:lpstr>
      <vt:lpstr>Presentazione standard di PowerPoint</vt:lpstr>
      <vt:lpstr>Presentazione standard di PowerPoint</vt:lpstr>
      <vt:lpstr>Presentazione standard di PowerPoint</vt:lpstr>
      <vt:lpstr>Amerigo Vespucci</vt:lpstr>
      <vt:lpstr>Presentazione standard di PowerPoint</vt:lpstr>
      <vt:lpstr>Presentazione standard di PowerPoint</vt:lpstr>
      <vt:lpstr>Come hanno influenzato la cultura</vt:lpstr>
      <vt:lpstr>Mutamento della domanda filosofica</vt:lpstr>
      <vt:lpstr>Presentazione standard di PowerPoint</vt:lpstr>
      <vt:lpstr>Conseguenze sulla realtà contemporanea</vt:lpstr>
      <vt:lpstr>Presentazione standard di PowerPoint</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Scoperte geografiche (1400-1500)</dc:title>
  <cp:lastModifiedBy>Tommaso Del Lungo</cp:lastModifiedBy>
  <cp:revision>1</cp:revision>
  <dcterms:modified xsi:type="dcterms:W3CDTF">2018-06-21T18:39:26Z</dcterms:modified>
</cp:coreProperties>
</file>