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Didot"/>
        <a:ea typeface="Didot"/>
        <a:cs typeface="Didot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rgbClr val="DEE0DF"/>
          </a:solidFill>
        </a:fill>
      </a:tcStyle>
    </a:wholeTbl>
    <a:band2H>
      <a:tcTxStyle/>
      <a:tcStyle>
        <a:tcBdr/>
        <a:fill>
          <a:solidFill>
            <a:srgbClr val="EFF0F0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381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381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rgbClr val="F4E8D1"/>
          </a:solidFill>
        </a:fill>
      </a:tcStyle>
    </a:wholeTbl>
    <a:band2H>
      <a:tcTxStyle/>
      <a:tcStyle>
        <a:tcBdr/>
        <a:fill>
          <a:solidFill>
            <a:srgbClr val="FAF4E9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381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381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rgbClr val="E5DDD4"/>
          </a:solidFill>
        </a:fill>
      </a:tcStyle>
    </a:wholeTbl>
    <a:band2H>
      <a:tcTxStyle/>
      <a:tcStyle>
        <a:tcBdr/>
        <a:fill>
          <a:solidFill>
            <a:srgbClr val="F2EFEB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381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381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8"/>
          </a:solidFill>
        </a:fill>
      </a:tcStyle>
    </a:wholeTbl>
    <a:band2H>
      <a:tcTxStyle/>
      <a:tcStyle>
        <a:tcBdr/>
        <a:fill>
          <a:solidFill>
            <a:srgbClr val="1A2C62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625B48"/>
              </a:solidFill>
              <a:prstDash val="solid"/>
              <a:round/>
            </a:ln>
          </a:top>
          <a:bottom>
            <a:ln w="254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A2C62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625B48"/>
              </a:solidFill>
              <a:prstDash val="solid"/>
              <a:round/>
            </a:ln>
          </a:top>
          <a:bottom>
            <a:ln w="254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rgbClr val="D1D0CE"/>
          </a:solidFill>
        </a:fill>
      </a:tcStyle>
    </a:wholeTbl>
    <a:band2H>
      <a:tcTxStyle/>
      <a:tcStyle>
        <a:tcBdr/>
        <a:fill>
          <a:solidFill>
            <a:srgbClr val="EAE9E8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rgbClr val="625B48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38100" cap="flat">
              <a:solidFill>
                <a:srgbClr val="1A2C62"/>
              </a:solidFill>
              <a:prstDash val="solid"/>
              <a:round/>
            </a:ln>
          </a:top>
          <a:bottom>
            <a:ln w="127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rgbClr val="625B48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1A2C62"/>
      </a:tcTxStyle>
      <a:tcStyle>
        <a:tcBdr>
          <a:left>
            <a:ln w="12700" cap="flat">
              <a:solidFill>
                <a:srgbClr val="1A2C62"/>
              </a:solidFill>
              <a:prstDash val="solid"/>
              <a:round/>
            </a:ln>
          </a:left>
          <a:right>
            <a:ln w="12700" cap="flat">
              <a:solidFill>
                <a:srgbClr val="1A2C62"/>
              </a:solidFill>
              <a:prstDash val="solid"/>
              <a:round/>
            </a:ln>
          </a:right>
          <a:top>
            <a:ln w="12700" cap="flat">
              <a:solidFill>
                <a:srgbClr val="1A2C62"/>
              </a:solidFill>
              <a:prstDash val="solid"/>
              <a:round/>
            </a:ln>
          </a:top>
          <a:bottom>
            <a:ln w="38100" cap="flat">
              <a:solidFill>
                <a:srgbClr val="1A2C62"/>
              </a:solidFill>
              <a:prstDash val="solid"/>
              <a:round/>
            </a:ln>
          </a:bottom>
          <a:insideH>
            <a:ln w="12700" cap="flat">
              <a:solidFill>
                <a:srgbClr val="1A2C62"/>
              </a:solidFill>
              <a:prstDash val="solid"/>
              <a:round/>
            </a:ln>
          </a:insideH>
          <a:insideV>
            <a:ln w="12700" cap="flat">
              <a:solidFill>
                <a:srgbClr val="1A2C62"/>
              </a:solidFill>
              <a:prstDash val="solid"/>
              <a:round/>
            </a:ln>
          </a:insideV>
        </a:tcBdr>
        <a:fill>
          <a:solidFill>
            <a:srgbClr val="625B48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12700" cap="flat">
              <a:solidFill>
                <a:srgbClr val="625B48"/>
              </a:solidFill>
              <a:prstDash val="solid"/>
              <a:round/>
            </a:ln>
          </a:top>
          <a:bottom>
            <a:ln w="127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solidFill>
            <a:srgbClr val="625B48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12700" cap="flat">
              <a:solidFill>
                <a:srgbClr val="625B48"/>
              </a:solidFill>
              <a:prstDash val="solid"/>
              <a:round/>
            </a:ln>
          </a:top>
          <a:bottom>
            <a:ln w="127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solidFill>
            <a:srgbClr val="625B48">
              <a:alpha val="20000"/>
            </a:srgbClr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50800" cap="flat">
              <a:solidFill>
                <a:srgbClr val="625B48"/>
              </a:solidFill>
              <a:prstDash val="solid"/>
              <a:round/>
            </a:ln>
          </a:top>
          <a:bottom>
            <a:ln w="127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dot"/>
          <a:ea typeface="Didot"/>
          <a:cs typeface="Didot"/>
        </a:font>
        <a:srgbClr val="625B48"/>
      </a:tcTxStyle>
      <a:tcStyle>
        <a:tcBdr>
          <a:left>
            <a:ln w="12700" cap="flat">
              <a:solidFill>
                <a:srgbClr val="625B48"/>
              </a:solidFill>
              <a:prstDash val="solid"/>
              <a:round/>
            </a:ln>
          </a:left>
          <a:right>
            <a:ln w="12700" cap="flat">
              <a:solidFill>
                <a:srgbClr val="625B48"/>
              </a:solidFill>
              <a:prstDash val="solid"/>
              <a:round/>
            </a:ln>
          </a:right>
          <a:top>
            <a:ln w="12700" cap="flat">
              <a:solidFill>
                <a:srgbClr val="625B48"/>
              </a:solidFill>
              <a:prstDash val="solid"/>
              <a:round/>
            </a:ln>
          </a:top>
          <a:bottom>
            <a:ln w="25400" cap="flat">
              <a:solidFill>
                <a:srgbClr val="625B48"/>
              </a:solidFill>
              <a:prstDash val="solid"/>
              <a:round/>
            </a:ln>
          </a:bottom>
          <a:insideH>
            <a:ln w="12700" cap="flat">
              <a:solidFill>
                <a:srgbClr val="625B48"/>
              </a:solidFill>
              <a:prstDash val="solid"/>
              <a:round/>
            </a:ln>
          </a:insideH>
          <a:insideV>
            <a:ln w="12700" cap="flat">
              <a:solidFill>
                <a:srgbClr val="625B4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05"/>
  </p:normalViewPr>
  <p:slideViewPr>
    <p:cSldViewPr snapToGrid="0" snapToObjects="1">
      <p:cViewPr varScale="1">
        <p:scale>
          <a:sx n="76" d="100"/>
          <a:sy n="76" d="100"/>
        </p:scale>
        <p:origin x="56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000"/>
            </a:lvl1pPr>
            <a:lvl2pPr marL="698500" indent="-317500" algn="ctr">
              <a:spcBef>
                <a:spcPts val="0"/>
              </a:spcBef>
              <a:buBlip>
                <a:blip r:embed="rId2"/>
              </a:buBlip>
              <a:defRPr sz="3000"/>
            </a:lvl2pPr>
            <a:lvl3pPr marL="1079500" indent="-317500" algn="ctr">
              <a:spcBef>
                <a:spcPts val="0"/>
              </a:spcBef>
              <a:buBlip>
                <a:blip r:embed="rId2"/>
              </a:buBlip>
              <a:defRPr sz="3000"/>
            </a:lvl3pPr>
            <a:lvl4pPr marL="1460500" indent="-317500" algn="ctr">
              <a:spcBef>
                <a:spcPts val="0"/>
              </a:spcBef>
              <a:buBlip>
                <a:blip r:embed="rId2"/>
              </a:buBlip>
              <a:defRPr sz="3000"/>
            </a:lvl4pPr>
            <a:lvl5pPr marL="1841500" indent="-317500" algn="ctr">
              <a:spcBef>
                <a:spcPts val="0"/>
              </a:spcBef>
              <a:buBlip>
                <a:blip r:embed="rId2"/>
              </a:buBlip>
              <a:defRPr sz="3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2400"/>
              </a:spcBef>
              <a:buSzTx/>
              <a:buNone/>
              <a:defRPr sz="4200"/>
            </a:pPr>
            <a:endParaRPr/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sz="half" idx="13"/>
          </p:nvPr>
        </p:nvSpPr>
        <p:spPr>
          <a:xfrm>
            <a:off x="6713070" y="1432208"/>
            <a:ext cx="5461002" cy="6985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quarter" idx="14"/>
          </p:nvPr>
        </p:nvSpPr>
        <p:spPr>
          <a:xfrm>
            <a:off x="7835900" y="626164"/>
            <a:ext cx="4508500" cy="41529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311798" y="9327744"/>
            <a:ext cx="368504" cy="4258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Didot"/>
          <a:ea typeface="Didot"/>
          <a:cs typeface="Didot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Didot"/>
          <a:ea typeface="Didot"/>
          <a:cs typeface="Didot"/>
          <a:sym typeface="Dido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ti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A RIVOLUZIONE SCIENTIFICA"/>
          <p:cNvSpPr txBox="1">
            <a:spLocks noGrp="1"/>
          </p:cNvSpPr>
          <p:nvPr>
            <p:ph type="ctrTitle"/>
          </p:nvPr>
        </p:nvSpPr>
        <p:spPr>
          <a:xfrm>
            <a:off x="1003300" y="3379935"/>
            <a:ext cx="10795000" cy="27033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3020"/>
                </a:solidFill>
              </a:defRPr>
            </a:lvl1pPr>
          </a:lstStyle>
          <a:p>
            <a:r>
              <a:t>LA RIVOLUZIONE SCIENTIFICA</a:t>
            </a:r>
          </a:p>
        </p:txBody>
      </p:sp>
      <p:sp>
        <p:nvSpPr>
          <p:cNvPr id="120" name="La nascita della scienza moderna"/>
          <p:cNvSpPr txBox="1">
            <a:spLocks noGrp="1"/>
          </p:cNvSpPr>
          <p:nvPr>
            <p:ph type="subTitle" sz="half" idx="1"/>
          </p:nvPr>
        </p:nvSpPr>
        <p:spPr>
          <a:xfrm>
            <a:off x="469900" y="7661374"/>
            <a:ext cx="12543533" cy="20851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3E2A"/>
                </a:solidFill>
              </a:defRPr>
            </a:lvl1pPr>
          </a:lstStyle>
          <a:p>
            <a:r>
              <a:t>La nascita della scienza moderna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1799" y="530769"/>
            <a:ext cx="3205329" cy="435787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ycho Brahe (1546-1601)"/>
          <p:cNvSpPr txBox="1"/>
          <p:nvPr/>
        </p:nvSpPr>
        <p:spPr>
          <a:xfrm>
            <a:off x="2238408" y="4714192"/>
            <a:ext cx="2492109" cy="90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2F2418"/>
                </a:solidFill>
              </a:defRPr>
            </a:lvl1pPr>
          </a:lstStyle>
          <a:p>
            <a:r>
              <a:t> Tycho Brahe (1546-1601)</a:t>
            </a:r>
          </a:p>
        </p:txBody>
      </p:sp>
      <p:sp>
        <p:nvSpPr>
          <p:cNvPr id="206" name="Linea"/>
          <p:cNvSpPr/>
          <p:nvPr/>
        </p:nvSpPr>
        <p:spPr>
          <a:xfrm>
            <a:off x="3484462" y="5604316"/>
            <a:ext cx="2" cy="968461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7" name="Fu un acuto osservatore dei corpi celesti, inoltre rifiutò sia la teoria tolemaica, che quella copernicana"/>
          <p:cNvSpPr txBox="1"/>
          <p:nvPr/>
        </p:nvSpPr>
        <p:spPr>
          <a:xfrm>
            <a:off x="1197445" y="6479918"/>
            <a:ext cx="4574037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3000">
                <a:solidFill>
                  <a:srgbClr val="251C13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Fu un acuto osservatore dei corpi celesti, inoltre rifiutò sia la teoria tolemaica, che quella copernicana</a:t>
            </a:r>
          </a:p>
        </p:txBody>
      </p:sp>
      <p:pic>
        <p:nvPicPr>
          <p:cNvPr id="20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15309" y="509946"/>
            <a:ext cx="3282485" cy="4323323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Egli confermò la teoria eliocentrica e studiò le orbite dei pianeti"/>
          <p:cNvSpPr txBox="1"/>
          <p:nvPr/>
        </p:nvSpPr>
        <p:spPr>
          <a:xfrm>
            <a:off x="6633947" y="6924419"/>
            <a:ext cx="564520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3000">
                <a:solidFill>
                  <a:srgbClr val="231B12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Egli confermò la teoria eliocentrica e studiò le orbite dei pianeti</a:t>
            </a:r>
          </a:p>
        </p:txBody>
      </p:sp>
      <p:sp>
        <p:nvSpPr>
          <p:cNvPr id="210" name="Giovanni Keplero (1571-1630)"/>
          <p:cNvSpPr txBox="1"/>
          <p:nvPr/>
        </p:nvSpPr>
        <p:spPr>
          <a:xfrm>
            <a:off x="8210497" y="4549092"/>
            <a:ext cx="2492109" cy="1313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292015"/>
                </a:solidFill>
              </a:defRPr>
            </a:lvl1pPr>
          </a:lstStyle>
          <a:p>
            <a:r>
              <a:t>Giovanni Keplero (1571-1630)</a:t>
            </a:r>
          </a:p>
        </p:txBody>
      </p:sp>
      <p:sp>
        <p:nvSpPr>
          <p:cNvPr id="211" name="Linea"/>
          <p:cNvSpPr/>
          <p:nvPr/>
        </p:nvSpPr>
        <p:spPr>
          <a:xfrm>
            <a:off x="9456550" y="5947216"/>
            <a:ext cx="2" cy="968461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2" presetClass="entr" presetSubtype="1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1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2" presetClass="entr" presetSubtype="1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00"/>
                            </p:stCondLst>
                            <p:childTnLst>
                              <p:par>
                                <p:cTn id="30" presetID="22" presetClass="entr" presetSubtype="1" fill="hold" grpId="7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animBg="1" advAuto="0"/>
      <p:bldP spid="205" grpId="2" animBg="1" advAuto="0"/>
      <p:bldP spid="206" grpId="3" animBg="1" advAuto="0"/>
      <p:bldP spid="207" grpId="4" animBg="1" advAuto="0"/>
      <p:bldP spid="208" grpId="5" animBg="1" advAuto="0"/>
      <p:bldP spid="209" grpId="8" animBg="1" advAuto="0"/>
      <p:bldP spid="210" grpId="6" animBg="1" advAuto="0"/>
      <p:bldP spid="211" grpId="7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5473" y="415678"/>
            <a:ext cx="3398773" cy="409976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Blaise Pascal (1623-1662)"/>
          <p:cNvSpPr txBox="1"/>
          <p:nvPr/>
        </p:nvSpPr>
        <p:spPr>
          <a:xfrm>
            <a:off x="2453222" y="4295092"/>
            <a:ext cx="2063275" cy="90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251D13"/>
                </a:solidFill>
              </a:defRPr>
            </a:lvl1pPr>
          </a:lstStyle>
          <a:p>
            <a:r>
              <a:t>Blaise Pascal (1623-1662)</a:t>
            </a:r>
          </a:p>
        </p:txBody>
      </p:sp>
      <p:sp>
        <p:nvSpPr>
          <p:cNvPr id="215" name="Linea"/>
          <p:cNvSpPr/>
          <p:nvPr/>
        </p:nvSpPr>
        <p:spPr>
          <a:xfrm>
            <a:off x="3484860" y="5222795"/>
            <a:ext cx="2" cy="801847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6" name="La macchina calcolatrice"/>
          <p:cNvSpPr txBox="1"/>
          <p:nvPr/>
        </p:nvSpPr>
        <p:spPr>
          <a:xfrm>
            <a:off x="1438714" y="5906675"/>
            <a:ext cx="412819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57200">
              <a:defRPr sz="3000">
                <a:solidFill>
                  <a:srgbClr val="281F15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 La macchina calcolatrice</a:t>
            </a:r>
          </a:p>
        </p:txBody>
      </p:sp>
      <p:pic>
        <p:nvPicPr>
          <p:cNvPr id="217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3373" y="6253646"/>
            <a:ext cx="3982973" cy="2934265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Evangelista Torricelli (1608-1647)"/>
          <p:cNvSpPr txBox="1"/>
          <p:nvPr/>
        </p:nvSpPr>
        <p:spPr>
          <a:xfrm>
            <a:off x="7677108" y="5831792"/>
            <a:ext cx="3267603" cy="90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241C13"/>
                </a:solidFill>
              </a:defRPr>
            </a:lvl1pPr>
          </a:lstStyle>
          <a:p>
            <a:r>
              <a:t> Evangelista Torricelli (1608-1647)</a:t>
            </a:r>
          </a:p>
        </p:txBody>
      </p:sp>
      <p:sp>
        <p:nvSpPr>
          <p:cNvPr id="219" name="Linea"/>
          <p:cNvSpPr/>
          <p:nvPr/>
        </p:nvSpPr>
        <p:spPr>
          <a:xfrm>
            <a:off x="9310909" y="6695995"/>
            <a:ext cx="2" cy="801847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0" name="Barometro per calcolare la pressione atmosferica"/>
          <p:cNvSpPr txBox="1"/>
          <p:nvPr/>
        </p:nvSpPr>
        <p:spPr>
          <a:xfrm>
            <a:off x="7319423" y="7430675"/>
            <a:ext cx="3982973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302519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Barometro per calcolare la pressione atmosferica</a:t>
            </a:r>
          </a:p>
        </p:txBody>
      </p:sp>
      <p:pic>
        <p:nvPicPr>
          <p:cNvPr id="221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4752" y="1116454"/>
            <a:ext cx="3267604" cy="49760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1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" presetID="22" presetClass="entr" presetSubtype="1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2" presetClass="entr" presetSubtype="1" fill="hold" grpId="7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1" fill="hold" grpId="8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800"/>
                            </p:stCondLst>
                            <p:childTnLst>
                              <p:par>
                                <p:cTn id="38" presetID="1" presetClass="entr" presetSubtype="0" fill="hold" grpId="9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  <p:bldP spid="214" grpId="2" animBg="1" advAuto="0"/>
      <p:bldP spid="215" grpId="3" animBg="1" advAuto="0"/>
      <p:bldP spid="216" grpId="4" animBg="1" advAuto="0"/>
      <p:bldP spid="217" grpId="5" animBg="1" advAuto="0"/>
      <p:bldP spid="218" grpId="7" animBg="1" advAuto="0"/>
      <p:bldP spid="219" grpId="8" animBg="1" advAuto="0"/>
      <p:bldP spid="220" grpId="9" animBg="1" advAuto="0"/>
      <p:bldP spid="221" grpId="6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CAMPO SANITARIO" descr="CAMPO SANITARI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83658" y="914146"/>
            <a:ext cx="4837483" cy="7510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24" name="Vi fu un gran numero di malattie"/>
          <p:cNvSpPr txBox="1"/>
          <p:nvPr/>
        </p:nvSpPr>
        <p:spPr>
          <a:xfrm>
            <a:off x="3748670" y="1767792"/>
            <a:ext cx="55463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57200">
              <a:defRPr sz="3000">
                <a:solidFill>
                  <a:srgbClr val="2A2016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Vi fu un gran numero di malattie </a:t>
            </a:r>
          </a:p>
        </p:txBody>
      </p:sp>
      <p:pic>
        <p:nvPicPr>
          <p:cNvPr id="22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4462" y="2362039"/>
            <a:ext cx="6795876" cy="464592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I ricchi potevano curarsi in casa"/>
          <p:cNvSpPr txBox="1"/>
          <p:nvPr/>
        </p:nvSpPr>
        <p:spPr>
          <a:xfrm>
            <a:off x="824607" y="7183107"/>
            <a:ext cx="518338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000">
                <a:solidFill>
                  <a:srgbClr val="32261A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 ricchi potevano curarsi in casa</a:t>
            </a:r>
          </a:p>
        </p:txBody>
      </p:sp>
      <p:sp>
        <p:nvSpPr>
          <p:cNvPr id="227" name="I poveri venivano portati all’ospedale"/>
          <p:cNvSpPr txBox="1"/>
          <p:nvPr/>
        </p:nvSpPr>
        <p:spPr>
          <a:xfrm>
            <a:off x="5830862" y="7784845"/>
            <a:ext cx="586427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000">
                <a:solidFill>
                  <a:srgbClr val="32271A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 poveri venivano portati all’ospedale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9" presetClass="entr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00"/>
                            </p:stCondLst>
                            <p:childTnLst>
                              <p:par>
                                <p:cTn id="16" presetID="2" presetClass="entr" presetSubtype="8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00"/>
                            </p:stCondLst>
                            <p:childTnLst>
                              <p:par>
                                <p:cTn id="21" presetID="2" presetClass="entr" presetSubtype="2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animBg="1" advAuto="0"/>
      <p:bldP spid="224" grpId="2" animBg="1" advAuto="0"/>
      <p:bldP spid="225" grpId="3" animBg="1" advAuto="0"/>
      <p:bldP spid="226" grpId="4" animBg="1" advAuto="0"/>
      <p:bldP spid="227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02311" y="422814"/>
            <a:ext cx="4253185" cy="589415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Molte volte capitava che, dividendo il letto, al decesso di uno di loro, rimanevano vicino al corpo del defunto per ore. Inoltre, i cadaveri spesso non venivano neppure seppelliti, ma venivano messi nei pressi dell’ospedale con sopra un piccolo mucchio di terra; i mal odori inoltre, venivano mandati via accendendo dei fuochi"/>
          <p:cNvSpPr txBox="1"/>
          <p:nvPr/>
        </p:nvSpPr>
        <p:spPr>
          <a:xfrm>
            <a:off x="1416657" y="6187392"/>
            <a:ext cx="10024493" cy="264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392C1E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 Molte volte capitava che, dividendo il letto, al decesso di uno di loro, rimanevano vicino al corpo del defunto per ore. Inoltre, i cadaveri spesso non venivano neppure seppelliti, ma venivano messi nei pressi dell’ospedale con sopra un piccolo mucchio di terra; i mal odori inoltre, venivano mandati via accendendo dei fuochi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animBg="1" advAuto="0"/>
      <p:bldP spid="230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MEDICINA" descr="MEDICIN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3161" y="825246"/>
            <a:ext cx="2738477" cy="7510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233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435" y="1526083"/>
            <a:ext cx="4573424" cy="398052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William Harvey (1578-1657)"/>
          <p:cNvSpPr txBox="1"/>
          <p:nvPr/>
        </p:nvSpPr>
        <p:spPr>
          <a:xfrm>
            <a:off x="1903136" y="5285692"/>
            <a:ext cx="2464020" cy="90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1F1810"/>
                </a:solidFill>
              </a:defRPr>
            </a:lvl1pPr>
          </a:lstStyle>
          <a:p>
            <a:r>
              <a:t>William Harvey (1578-1657)</a:t>
            </a:r>
          </a:p>
        </p:txBody>
      </p:sp>
      <p:sp>
        <p:nvSpPr>
          <p:cNvPr id="235" name="Linea"/>
          <p:cNvSpPr/>
          <p:nvPr/>
        </p:nvSpPr>
        <p:spPr>
          <a:xfrm>
            <a:off x="5504160" y="3516343"/>
            <a:ext cx="828082" cy="2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6" name="Dimostrò che il sangue circolava di continuo nelle arterie, nelle vene e che il cuore agiva come una pompa"/>
          <p:cNvSpPr txBox="1"/>
          <p:nvPr/>
        </p:nvSpPr>
        <p:spPr>
          <a:xfrm>
            <a:off x="6414540" y="2551142"/>
            <a:ext cx="560142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231B12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Dimostrò che il sangue circolava di continuo nelle arterie, nelle vene e che il cuore agiva come una pompa</a:t>
            </a:r>
          </a:p>
        </p:txBody>
      </p:sp>
      <p:sp>
        <p:nvSpPr>
          <p:cNvPr id="237" name="Cuore"/>
          <p:cNvSpPr/>
          <p:nvPr/>
        </p:nvSpPr>
        <p:spPr>
          <a:xfrm>
            <a:off x="8511146" y="4793766"/>
            <a:ext cx="986309" cy="14614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095" extrusionOk="0">
                <a:moveTo>
                  <a:pt x="11722" y="0"/>
                </a:moveTo>
                <a:cubicBezTo>
                  <a:pt x="11533" y="1"/>
                  <a:pt x="11335" y="18"/>
                  <a:pt x="11113" y="49"/>
                </a:cubicBezTo>
                <a:cubicBezTo>
                  <a:pt x="11034" y="61"/>
                  <a:pt x="10968" y="97"/>
                  <a:pt x="10940" y="147"/>
                </a:cubicBezTo>
                <a:cubicBezTo>
                  <a:pt x="10700" y="567"/>
                  <a:pt x="10586" y="981"/>
                  <a:pt x="10539" y="1363"/>
                </a:cubicBezTo>
                <a:cubicBezTo>
                  <a:pt x="10534" y="1400"/>
                  <a:pt x="10496" y="1432"/>
                  <a:pt x="10443" y="1444"/>
                </a:cubicBezTo>
                <a:cubicBezTo>
                  <a:pt x="10384" y="1459"/>
                  <a:pt x="10326" y="1475"/>
                  <a:pt x="10268" y="1491"/>
                </a:cubicBezTo>
                <a:cubicBezTo>
                  <a:pt x="10195" y="1510"/>
                  <a:pt x="10113" y="1491"/>
                  <a:pt x="10080" y="1444"/>
                </a:cubicBezTo>
                <a:cubicBezTo>
                  <a:pt x="9861" y="1142"/>
                  <a:pt x="9597" y="826"/>
                  <a:pt x="9360" y="557"/>
                </a:cubicBezTo>
                <a:cubicBezTo>
                  <a:pt x="9308" y="497"/>
                  <a:pt x="9190" y="479"/>
                  <a:pt x="9102" y="516"/>
                </a:cubicBezTo>
                <a:cubicBezTo>
                  <a:pt x="8755" y="660"/>
                  <a:pt x="8450" y="818"/>
                  <a:pt x="8197" y="967"/>
                </a:cubicBezTo>
                <a:cubicBezTo>
                  <a:pt x="8123" y="1010"/>
                  <a:pt x="8097" y="1078"/>
                  <a:pt x="8131" y="1139"/>
                </a:cubicBezTo>
                <a:cubicBezTo>
                  <a:pt x="8318" y="1465"/>
                  <a:pt x="8471" y="1824"/>
                  <a:pt x="8580" y="2112"/>
                </a:cubicBezTo>
                <a:cubicBezTo>
                  <a:pt x="8613" y="2199"/>
                  <a:pt x="8582" y="2290"/>
                  <a:pt x="8495" y="2358"/>
                </a:cubicBezTo>
                <a:cubicBezTo>
                  <a:pt x="8154" y="2628"/>
                  <a:pt x="7865" y="2946"/>
                  <a:pt x="7645" y="3310"/>
                </a:cubicBezTo>
                <a:cubicBezTo>
                  <a:pt x="5923" y="6167"/>
                  <a:pt x="7084" y="7798"/>
                  <a:pt x="7545" y="8283"/>
                </a:cubicBezTo>
                <a:cubicBezTo>
                  <a:pt x="7620" y="8362"/>
                  <a:pt x="7793" y="8366"/>
                  <a:pt x="7878" y="8292"/>
                </a:cubicBezTo>
                <a:cubicBezTo>
                  <a:pt x="8362" y="7865"/>
                  <a:pt x="9816" y="6564"/>
                  <a:pt x="11213" y="5125"/>
                </a:cubicBezTo>
                <a:cubicBezTo>
                  <a:pt x="12493" y="3806"/>
                  <a:pt x="14455" y="2936"/>
                  <a:pt x="15077" y="2681"/>
                </a:cubicBezTo>
                <a:cubicBezTo>
                  <a:pt x="15186" y="2636"/>
                  <a:pt x="15216" y="2540"/>
                  <a:pt x="15145" y="2469"/>
                </a:cubicBezTo>
                <a:cubicBezTo>
                  <a:pt x="14897" y="2223"/>
                  <a:pt x="14613" y="2016"/>
                  <a:pt x="14300" y="1848"/>
                </a:cubicBezTo>
                <a:cubicBezTo>
                  <a:pt x="14236" y="1813"/>
                  <a:pt x="14215" y="1755"/>
                  <a:pt x="14247" y="1705"/>
                </a:cubicBezTo>
                <a:cubicBezTo>
                  <a:pt x="14413" y="1449"/>
                  <a:pt x="14590" y="1188"/>
                  <a:pt x="14746" y="965"/>
                </a:cubicBezTo>
                <a:cubicBezTo>
                  <a:pt x="14786" y="907"/>
                  <a:pt x="14763" y="839"/>
                  <a:pt x="14688" y="798"/>
                </a:cubicBezTo>
                <a:cubicBezTo>
                  <a:pt x="14465" y="678"/>
                  <a:pt x="14197" y="558"/>
                  <a:pt x="13881" y="448"/>
                </a:cubicBezTo>
                <a:cubicBezTo>
                  <a:pt x="13788" y="416"/>
                  <a:pt x="13675" y="426"/>
                  <a:pt x="13600" y="474"/>
                </a:cubicBezTo>
                <a:cubicBezTo>
                  <a:pt x="13155" y="761"/>
                  <a:pt x="12868" y="1035"/>
                  <a:pt x="12682" y="1266"/>
                </a:cubicBezTo>
                <a:cubicBezTo>
                  <a:pt x="12652" y="1303"/>
                  <a:pt x="12588" y="1321"/>
                  <a:pt x="12524" y="1314"/>
                </a:cubicBezTo>
                <a:cubicBezTo>
                  <a:pt x="12433" y="1303"/>
                  <a:pt x="12341" y="1297"/>
                  <a:pt x="12249" y="1291"/>
                </a:cubicBezTo>
                <a:cubicBezTo>
                  <a:pt x="12167" y="1285"/>
                  <a:pt x="12109" y="1235"/>
                  <a:pt x="12121" y="1182"/>
                </a:cubicBezTo>
                <a:cubicBezTo>
                  <a:pt x="12204" y="803"/>
                  <a:pt x="12308" y="435"/>
                  <a:pt x="12397" y="172"/>
                </a:cubicBezTo>
                <a:cubicBezTo>
                  <a:pt x="12416" y="115"/>
                  <a:pt x="12361" y="59"/>
                  <a:pt x="12276" y="45"/>
                </a:cubicBezTo>
                <a:cubicBezTo>
                  <a:pt x="12090" y="14"/>
                  <a:pt x="11911" y="-1"/>
                  <a:pt x="11722" y="0"/>
                </a:cubicBezTo>
                <a:close/>
                <a:moveTo>
                  <a:pt x="5960" y="1687"/>
                </a:moveTo>
                <a:cubicBezTo>
                  <a:pt x="5924" y="1687"/>
                  <a:pt x="5887" y="1691"/>
                  <a:pt x="5852" y="1701"/>
                </a:cubicBezTo>
                <a:lnTo>
                  <a:pt x="4125" y="2175"/>
                </a:lnTo>
                <a:cubicBezTo>
                  <a:pt x="3985" y="2213"/>
                  <a:pt x="3918" y="2321"/>
                  <a:pt x="3977" y="2413"/>
                </a:cubicBezTo>
                <a:cubicBezTo>
                  <a:pt x="4284" y="2896"/>
                  <a:pt x="5040" y="4329"/>
                  <a:pt x="3864" y="5259"/>
                </a:cubicBezTo>
                <a:cubicBezTo>
                  <a:pt x="2644" y="6223"/>
                  <a:pt x="1858" y="6915"/>
                  <a:pt x="1795" y="7789"/>
                </a:cubicBezTo>
                <a:cubicBezTo>
                  <a:pt x="1786" y="7916"/>
                  <a:pt x="2018" y="7986"/>
                  <a:pt x="2156" y="7898"/>
                </a:cubicBezTo>
                <a:cubicBezTo>
                  <a:pt x="3586" y="6985"/>
                  <a:pt x="5173" y="6418"/>
                  <a:pt x="5672" y="6252"/>
                </a:cubicBezTo>
                <a:cubicBezTo>
                  <a:pt x="5770" y="6219"/>
                  <a:pt x="5835" y="6156"/>
                  <a:pt x="5845" y="6084"/>
                </a:cubicBezTo>
                <a:cubicBezTo>
                  <a:pt x="5896" y="5710"/>
                  <a:pt x="6110" y="4503"/>
                  <a:pt x="6843" y="3414"/>
                </a:cubicBezTo>
                <a:cubicBezTo>
                  <a:pt x="6936" y="3275"/>
                  <a:pt x="6949" y="3117"/>
                  <a:pt x="6875" y="2973"/>
                </a:cubicBezTo>
                <a:cubicBezTo>
                  <a:pt x="6561" y="2361"/>
                  <a:pt x="6334" y="1990"/>
                  <a:pt x="6211" y="1798"/>
                </a:cubicBezTo>
                <a:cubicBezTo>
                  <a:pt x="6166" y="1729"/>
                  <a:pt x="6067" y="1688"/>
                  <a:pt x="5960" y="1687"/>
                </a:cubicBezTo>
                <a:close/>
                <a:moveTo>
                  <a:pt x="17710" y="2796"/>
                </a:moveTo>
                <a:cubicBezTo>
                  <a:pt x="14128" y="3251"/>
                  <a:pt x="12899" y="4571"/>
                  <a:pt x="10446" y="6897"/>
                </a:cubicBezTo>
                <a:cubicBezTo>
                  <a:pt x="8658" y="8591"/>
                  <a:pt x="6919" y="9692"/>
                  <a:pt x="4739" y="10468"/>
                </a:cubicBezTo>
                <a:cubicBezTo>
                  <a:pt x="4525" y="10544"/>
                  <a:pt x="4337" y="10342"/>
                  <a:pt x="4538" y="10252"/>
                </a:cubicBezTo>
                <a:cubicBezTo>
                  <a:pt x="5703" y="9730"/>
                  <a:pt x="6496" y="9269"/>
                  <a:pt x="6838" y="9060"/>
                </a:cubicBezTo>
                <a:cubicBezTo>
                  <a:pt x="6943" y="8996"/>
                  <a:pt x="6959" y="8891"/>
                  <a:pt x="6875" y="8814"/>
                </a:cubicBezTo>
                <a:cubicBezTo>
                  <a:pt x="6581" y="8543"/>
                  <a:pt x="5949" y="7853"/>
                  <a:pt x="5842" y="6845"/>
                </a:cubicBezTo>
                <a:cubicBezTo>
                  <a:pt x="5834" y="6772"/>
                  <a:pt x="5713" y="6729"/>
                  <a:pt x="5617" y="6766"/>
                </a:cubicBezTo>
                <a:cubicBezTo>
                  <a:pt x="2431" y="7985"/>
                  <a:pt x="0" y="9475"/>
                  <a:pt x="0" y="12423"/>
                </a:cubicBezTo>
                <a:cubicBezTo>
                  <a:pt x="0" y="17020"/>
                  <a:pt x="7570" y="17905"/>
                  <a:pt x="11316" y="20019"/>
                </a:cubicBezTo>
                <a:cubicBezTo>
                  <a:pt x="14094" y="21588"/>
                  <a:pt x="17510" y="21599"/>
                  <a:pt x="18384" y="18991"/>
                </a:cubicBezTo>
                <a:cubicBezTo>
                  <a:pt x="19484" y="15711"/>
                  <a:pt x="21598" y="14918"/>
                  <a:pt x="21599" y="12159"/>
                </a:cubicBezTo>
                <a:cubicBezTo>
                  <a:pt x="21600" y="8407"/>
                  <a:pt x="16913" y="7232"/>
                  <a:pt x="15378" y="6948"/>
                </a:cubicBezTo>
                <a:cubicBezTo>
                  <a:pt x="15111" y="6898"/>
                  <a:pt x="14833" y="6992"/>
                  <a:pt x="14736" y="7163"/>
                </a:cubicBezTo>
                <a:cubicBezTo>
                  <a:pt x="14229" y="8058"/>
                  <a:pt x="13569" y="8963"/>
                  <a:pt x="12931" y="9739"/>
                </a:cubicBezTo>
                <a:cubicBezTo>
                  <a:pt x="12906" y="9770"/>
                  <a:pt x="12897" y="9804"/>
                  <a:pt x="12903" y="9838"/>
                </a:cubicBezTo>
                <a:cubicBezTo>
                  <a:pt x="13041" y="10635"/>
                  <a:pt x="13856" y="12480"/>
                  <a:pt x="18442" y="12514"/>
                </a:cubicBezTo>
                <a:cubicBezTo>
                  <a:pt x="18615" y="12516"/>
                  <a:pt x="18627" y="12684"/>
                  <a:pt x="18454" y="12698"/>
                </a:cubicBezTo>
                <a:cubicBezTo>
                  <a:pt x="15394" y="12942"/>
                  <a:pt x="13494" y="12360"/>
                  <a:pt x="12226" y="10797"/>
                </a:cubicBezTo>
                <a:cubicBezTo>
                  <a:pt x="12180" y="10741"/>
                  <a:pt x="12059" y="10739"/>
                  <a:pt x="12008" y="10794"/>
                </a:cubicBezTo>
                <a:cubicBezTo>
                  <a:pt x="11820" y="10994"/>
                  <a:pt x="11644" y="11173"/>
                  <a:pt x="11486" y="11324"/>
                </a:cubicBezTo>
                <a:cubicBezTo>
                  <a:pt x="11331" y="11473"/>
                  <a:pt x="11233" y="11645"/>
                  <a:pt x="11206" y="11825"/>
                </a:cubicBezTo>
                <a:cubicBezTo>
                  <a:pt x="11076" y="12662"/>
                  <a:pt x="11110" y="13401"/>
                  <a:pt x="11261" y="14060"/>
                </a:cubicBezTo>
                <a:cubicBezTo>
                  <a:pt x="11282" y="14151"/>
                  <a:pt x="11375" y="14228"/>
                  <a:pt x="11506" y="14259"/>
                </a:cubicBezTo>
                <a:cubicBezTo>
                  <a:pt x="12699" y="14545"/>
                  <a:pt x="13970" y="14947"/>
                  <a:pt x="15157" y="15732"/>
                </a:cubicBezTo>
                <a:cubicBezTo>
                  <a:pt x="15273" y="15809"/>
                  <a:pt x="15120" y="15929"/>
                  <a:pt x="14987" y="15866"/>
                </a:cubicBezTo>
                <a:cubicBezTo>
                  <a:pt x="13324" y="15077"/>
                  <a:pt x="12167" y="14894"/>
                  <a:pt x="11629" y="14854"/>
                </a:cubicBezTo>
                <a:cubicBezTo>
                  <a:pt x="11570" y="14850"/>
                  <a:pt x="11526" y="14886"/>
                  <a:pt x="11542" y="14924"/>
                </a:cubicBezTo>
                <a:cubicBezTo>
                  <a:pt x="12090" y="16223"/>
                  <a:pt x="13092" y="17158"/>
                  <a:pt x="14016" y="17895"/>
                </a:cubicBezTo>
                <a:cubicBezTo>
                  <a:pt x="14154" y="18006"/>
                  <a:pt x="13922" y="18148"/>
                  <a:pt x="13766" y="18049"/>
                </a:cubicBezTo>
                <a:cubicBezTo>
                  <a:pt x="12788" y="17436"/>
                  <a:pt x="12083" y="16766"/>
                  <a:pt x="11577" y="16104"/>
                </a:cubicBezTo>
                <a:cubicBezTo>
                  <a:pt x="11543" y="16060"/>
                  <a:pt x="11450" y="16057"/>
                  <a:pt x="11411" y="16099"/>
                </a:cubicBezTo>
                <a:cubicBezTo>
                  <a:pt x="11214" y="16309"/>
                  <a:pt x="10950" y="16720"/>
                  <a:pt x="10875" y="17462"/>
                </a:cubicBezTo>
                <a:cubicBezTo>
                  <a:pt x="10861" y="17592"/>
                  <a:pt x="10571" y="17595"/>
                  <a:pt x="10554" y="17466"/>
                </a:cubicBezTo>
                <a:cubicBezTo>
                  <a:pt x="10475" y="16870"/>
                  <a:pt x="10586" y="16307"/>
                  <a:pt x="11103" y="15573"/>
                </a:cubicBezTo>
                <a:cubicBezTo>
                  <a:pt x="11139" y="15522"/>
                  <a:pt x="11141" y="15463"/>
                  <a:pt x="11110" y="15410"/>
                </a:cubicBezTo>
                <a:cubicBezTo>
                  <a:pt x="10285" y="13990"/>
                  <a:pt x="10284" y="12723"/>
                  <a:pt x="10310" y="12309"/>
                </a:cubicBezTo>
                <a:cubicBezTo>
                  <a:pt x="10313" y="12261"/>
                  <a:pt x="10225" y="12236"/>
                  <a:pt x="10175" y="12271"/>
                </a:cubicBezTo>
                <a:cubicBezTo>
                  <a:pt x="9950" y="12429"/>
                  <a:pt x="9490" y="12748"/>
                  <a:pt x="8939" y="13116"/>
                </a:cubicBezTo>
                <a:cubicBezTo>
                  <a:pt x="8869" y="13162"/>
                  <a:pt x="8838" y="13228"/>
                  <a:pt x="8856" y="13293"/>
                </a:cubicBezTo>
                <a:cubicBezTo>
                  <a:pt x="9208" y="14564"/>
                  <a:pt x="8909" y="15327"/>
                  <a:pt x="8495" y="15826"/>
                </a:cubicBezTo>
                <a:cubicBezTo>
                  <a:pt x="8405" y="15935"/>
                  <a:pt x="8151" y="15863"/>
                  <a:pt x="8207" y="15745"/>
                </a:cubicBezTo>
                <a:cubicBezTo>
                  <a:pt x="8602" y="14908"/>
                  <a:pt x="8457" y="14354"/>
                  <a:pt x="8184" y="13683"/>
                </a:cubicBezTo>
                <a:cubicBezTo>
                  <a:pt x="8172" y="13652"/>
                  <a:pt x="8115" y="13638"/>
                  <a:pt x="8076" y="13658"/>
                </a:cubicBezTo>
                <a:cubicBezTo>
                  <a:pt x="6944" y="14228"/>
                  <a:pt x="6378" y="14971"/>
                  <a:pt x="6095" y="15552"/>
                </a:cubicBezTo>
                <a:cubicBezTo>
                  <a:pt x="6046" y="15654"/>
                  <a:pt x="5815" y="15621"/>
                  <a:pt x="5832" y="15514"/>
                </a:cubicBezTo>
                <a:cubicBezTo>
                  <a:pt x="5922" y="14948"/>
                  <a:pt x="6427" y="14160"/>
                  <a:pt x="7953" y="13152"/>
                </a:cubicBezTo>
                <a:cubicBezTo>
                  <a:pt x="11621" y="10730"/>
                  <a:pt x="12557" y="9223"/>
                  <a:pt x="14011" y="6902"/>
                </a:cubicBezTo>
                <a:cubicBezTo>
                  <a:pt x="15326" y="4803"/>
                  <a:pt x="18598" y="4049"/>
                  <a:pt x="19214" y="3923"/>
                </a:cubicBezTo>
                <a:cubicBezTo>
                  <a:pt x="19263" y="3914"/>
                  <a:pt x="19281" y="3875"/>
                  <a:pt x="19249" y="3849"/>
                </a:cubicBezTo>
                <a:cubicBezTo>
                  <a:pt x="19041" y="3675"/>
                  <a:pt x="18378" y="3131"/>
                  <a:pt x="17868" y="2824"/>
                </a:cubicBezTo>
                <a:cubicBezTo>
                  <a:pt x="17826" y="2799"/>
                  <a:pt x="17765" y="2789"/>
                  <a:pt x="17710" y="2796"/>
                </a:cubicBezTo>
                <a:close/>
              </a:path>
            </a:pathLst>
          </a:custGeom>
          <a:solidFill>
            <a:srgbClr val="A43C2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38" name="Polmoni"/>
          <p:cNvSpPr/>
          <p:nvPr/>
        </p:nvSpPr>
        <p:spPr>
          <a:xfrm>
            <a:off x="10048100" y="4900142"/>
            <a:ext cx="1290598" cy="12487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1" extrusionOk="0">
                <a:moveTo>
                  <a:pt x="10776" y="0"/>
                </a:moveTo>
                <a:cubicBezTo>
                  <a:pt x="10331" y="2"/>
                  <a:pt x="9887" y="171"/>
                  <a:pt x="9887" y="500"/>
                </a:cubicBezTo>
                <a:lnTo>
                  <a:pt x="9887" y="4637"/>
                </a:lnTo>
                <a:cubicBezTo>
                  <a:pt x="9887" y="5159"/>
                  <a:pt x="9693" y="5633"/>
                  <a:pt x="9374" y="5990"/>
                </a:cubicBezTo>
                <a:cubicBezTo>
                  <a:pt x="9375" y="5536"/>
                  <a:pt x="9375" y="5157"/>
                  <a:pt x="9376" y="4882"/>
                </a:cubicBezTo>
                <a:cubicBezTo>
                  <a:pt x="9387" y="1538"/>
                  <a:pt x="7191" y="1111"/>
                  <a:pt x="4851" y="3667"/>
                </a:cubicBezTo>
                <a:cubicBezTo>
                  <a:pt x="679" y="8223"/>
                  <a:pt x="0" y="13172"/>
                  <a:pt x="0" y="19754"/>
                </a:cubicBezTo>
                <a:cubicBezTo>
                  <a:pt x="0" y="20743"/>
                  <a:pt x="613" y="21598"/>
                  <a:pt x="1570" y="21515"/>
                </a:cubicBezTo>
                <a:cubicBezTo>
                  <a:pt x="4705" y="21242"/>
                  <a:pt x="9376" y="19727"/>
                  <a:pt x="9376" y="16181"/>
                </a:cubicBezTo>
                <a:cubicBezTo>
                  <a:pt x="9376" y="14941"/>
                  <a:pt x="9373" y="11130"/>
                  <a:pt x="9373" y="8174"/>
                </a:cubicBezTo>
                <a:cubicBezTo>
                  <a:pt x="9918" y="7939"/>
                  <a:pt x="10398" y="7575"/>
                  <a:pt x="10776" y="7118"/>
                </a:cubicBezTo>
                <a:cubicBezTo>
                  <a:pt x="11164" y="7589"/>
                  <a:pt x="11660" y="7960"/>
                  <a:pt x="12226" y="8193"/>
                </a:cubicBezTo>
                <a:cubicBezTo>
                  <a:pt x="12226" y="11147"/>
                  <a:pt x="12224" y="14944"/>
                  <a:pt x="12224" y="16181"/>
                </a:cubicBezTo>
                <a:cubicBezTo>
                  <a:pt x="12224" y="19727"/>
                  <a:pt x="16894" y="21242"/>
                  <a:pt x="20029" y="21515"/>
                </a:cubicBezTo>
                <a:cubicBezTo>
                  <a:pt x="20985" y="21598"/>
                  <a:pt x="21600" y="20743"/>
                  <a:pt x="21600" y="19754"/>
                </a:cubicBezTo>
                <a:cubicBezTo>
                  <a:pt x="21600" y="13172"/>
                  <a:pt x="20921" y="8223"/>
                  <a:pt x="16749" y="3667"/>
                </a:cubicBezTo>
                <a:cubicBezTo>
                  <a:pt x="14409" y="1111"/>
                  <a:pt x="12213" y="1538"/>
                  <a:pt x="12224" y="4882"/>
                </a:cubicBezTo>
                <a:cubicBezTo>
                  <a:pt x="12225" y="5167"/>
                  <a:pt x="12225" y="5566"/>
                  <a:pt x="12226" y="6044"/>
                </a:cubicBezTo>
                <a:cubicBezTo>
                  <a:pt x="11878" y="5682"/>
                  <a:pt x="11662" y="5185"/>
                  <a:pt x="11662" y="4637"/>
                </a:cubicBezTo>
                <a:lnTo>
                  <a:pt x="11662" y="500"/>
                </a:lnTo>
                <a:cubicBezTo>
                  <a:pt x="11662" y="163"/>
                  <a:pt x="11220" y="-2"/>
                  <a:pt x="10776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39" name="Linea"/>
          <p:cNvSpPr/>
          <p:nvPr/>
        </p:nvSpPr>
        <p:spPr>
          <a:xfrm flipH="1">
            <a:off x="6995497" y="6532828"/>
            <a:ext cx="1175527" cy="869989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40" name="Rettangolo" descr="Rettangol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86750" y="4659486"/>
            <a:ext cx="3251250" cy="175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4285" y="5172130"/>
            <a:ext cx="3276652" cy="3324139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Microscopio"/>
          <p:cNvSpPr txBox="1"/>
          <p:nvPr/>
        </p:nvSpPr>
        <p:spPr>
          <a:xfrm>
            <a:off x="3892867" y="8407145"/>
            <a:ext cx="1866266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solidFill>
                  <a:srgbClr val="3F3121"/>
                </a:solidFill>
              </a:defRPr>
            </a:lvl1pPr>
          </a:lstStyle>
          <a:p>
            <a:r>
              <a:t>Microscopio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00"/>
                            </p:stCondLst>
                            <p:childTnLst>
                              <p:par>
                                <p:cTn id="13" presetID="2" presetClass="entr" presetSubtype="1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200"/>
                            </p:stCondLst>
                            <p:childTnLst>
                              <p:par>
                                <p:cTn id="18" presetID="22" presetClass="entr" presetSubtype="1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" presetClass="entr" presetSubtype="0" fill="hold" grpId="5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00"/>
                            </p:stCondLst>
                            <p:childTnLst>
                              <p:par>
                                <p:cTn id="25" presetID="4" presetClass="entr" presetSubtype="32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00"/>
                            </p:stCondLst>
                            <p:childTnLst>
                              <p:par>
                                <p:cTn id="29" presetID="23" presetClass="entr" presetSubtype="16" fill="hold" grpId="7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400"/>
                            </p:stCondLst>
                            <p:childTnLst>
                              <p:par>
                                <p:cTn id="34" presetID="23" presetClass="entr" presetSubtype="16" fill="hold" grpId="8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00"/>
                            </p:stCondLst>
                            <p:childTnLst>
                              <p:par>
                                <p:cTn id="39" presetID="22" presetClass="entr" presetSubtype="1" fill="hold" grpId="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00"/>
                            </p:stCondLst>
                            <p:childTnLst>
                              <p:par>
                                <p:cTn id="43" presetID="9" presetClass="entr" fill="hold" grpId="10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2" presetClass="entr" presetSubtype="4" fill="hold" grpId="11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1" animBg="1" advAuto="0"/>
      <p:bldP spid="233" grpId="2" animBg="1" advAuto="0"/>
      <p:bldP spid="234" grpId="3" animBg="1" advAuto="0"/>
      <p:bldP spid="235" grpId="4" animBg="1" advAuto="0"/>
      <p:bldP spid="236" grpId="5" animBg="1" advAuto="0"/>
      <p:bldP spid="237" grpId="7" animBg="1" advAuto="0"/>
      <p:bldP spid="238" grpId="8" animBg="1" advAuto="0"/>
      <p:bldP spid="239" grpId="9" animBg="1" advAuto="0"/>
      <p:bldP spid="240" grpId="6" animBg="1" advAuto="0"/>
      <p:bldP spid="241" grpId="10" animBg="1" advAuto="0"/>
      <p:bldP spid="242" grpId="11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razie all’invenzione del microscopio, quest’ultimo permise la scoperta della presenza dei globuli rossi nel corpo umano, l’esistenza dei capillari, ma soprattutto permise la scoperta dei batteri, causa di tante epidemie:"/>
          <p:cNvSpPr txBox="1"/>
          <p:nvPr/>
        </p:nvSpPr>
        <p:spPr>
          <a:xfrm>
            <a:off x="828549" y="709113"/>
            <a:ext cx="7664702" cy="213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2D2318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Grazie all’invenzione del microscopio, quest’ultimo permise la scoperta della presenza dei globuli rossi nel corpo umano, l’esistenza dei capillari, ma soprattutto permise la scoperta dei batteri, causa di tante epidemie:</a:t>
            </a:r>
          </a:p>
        </p:txBody>
      </p:sp>
      <p:sp>
        <p:nvSpPr>
          <p:cNvPr id="245" name="Tifo"/>
          <p:cNvSpPr txBox="1"/>
          <p:nvPr/>
        </p:nvSpPr>
        <p:spPr>
          <a:xfrm>
            <a:off x="9992614" y="3432964"/>
            <a:ext cx="1045973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C2E1F"/>
                </a:solidFill>
              </a:defRPr>
            </a:lvl1pPr>
          </a:lstStyle>
          <a:p>
            <a:r>
              <a:t>Tifo</a:t>
            </a:r>
          </a:p>
        </p:txBody>
      </p:sp>
      <p:sp>
        <p:nvSpPr>
          <p:cNvPr id="246" name="Colera"/>
          <p:cNvSpPr txBox="1"/>
          <p:nvPr/>
        </p:nvSpPr>
        <p:spPr>
          <a:xfrm>
            <a:off x="9706102" y="2586327"/>
            <a:ext cx="1618997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C2E1F"/>
                </a:solidFill>
              </a:defRPr>
            </a:lvl1pPr>
          </a:lstStyle>
          <a:p>
            <a:r>
              <a:t>Colera</a:t>
            </a:r>
          </a:p>
        </p:txBody>
      </p:sp>
      <p:sp>
        <p:nvSpPr>
          <p:cNvPr id="247" name="Peste"/>
          <p:cNvSpPr txBox="1"/>
          <p:nvPr/>
        </p:nvSpPr>
        <p:spPr>
          <a:xfrm>
            <a:off x="9796780" y="4233064"/>
            <a:ext cx="1437641" cy="73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C2E1F"/>
                </a:solidFill>
              </a:defRPr>
            </a:lvl1pPr>
          </a:lstStyle>
          <a:p>
            <a:r>
              <a:t>Peste </a:t>
            </a:r>
          </a:p>
        </p:txBody>
      </p:sp>
      <p:sp>
        <p:nvSpPr>
          <p:cNvPr id="248" name="Tubercolosi"/>
          <p:cNvSpPr txBox="1"/>
          <p:nvPr/>
        </p:nvSpPr>
        <p:spPr>
          <a:xfrm>
            <a:off x="9125457" y="1877260"/>
            <a:ext cx="2780285" cy="73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C2E1F"/>
                </a:solidFill>
              </a:defRPr>
            </a:lvl1pPr>
          </a:lstStyle>
          <a:p>
            <a:r>
              <a:t>Tubercolosi</a:t>
            </a:r>
          </a:p>
        </p:txBody>
      </p:sp>
      <p:sp>
        <p:nvSpPr>
          <p:cNvPr id="249" name="In questo periodo, iniziarono anche gli studi sui farmaci, grazie anche alle sostanze curative di alcune piante"/>
          <p:cNvSpPr txBox="1"/>
          <p:nvPr/>
        </p:nvSpPr>
        <p:spPr>
          <a:xfrm>
            <a:off x="2099803" y="7211169"/>
            <a:ext cx="512219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302519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In questo periodo, iniziarono anche gli studi sui farmaci, grazie anche alle sostanze curative di alcune piante</a:t>
            </a:r>
          </a:p>
        </p:txBody>
      </p:sp>
      <p:pic>
        <p:nvPicPr>
          <p:cNvPr id="250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507" y="2785441"/>
            <a:ext cx="5486786" cy="3872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2560" y="5245100"/>
            <a:ext cx="2273879" cy="3872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7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3" presetClass="entr" presetSubtype="5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00"/>
                            </p:stCondLst>
                            <p:childTnLst>
                              <p:par>
                                <p:cTn id="16" presetID="3" presetClass="entr" presetSubtype="5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00"/>
                            </p:stCondLst>
                            <p:childTnLst>
                              <p:par>
                                <p:cTn id="20" presetID="3" presetClass="entr" presetSubtype="10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900"/>
                            </p:stCondLst>
                            <p:childTnLst>
                              <p:par>
                                <p:cTn id="24" presetID="9" presetClass="entr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90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00"/>
                            </p:stCondLst>
                            <p:childTnLst>
                              <p:par>
                                <p:cTn id="31" presetID="9" presetClass="entr" fill="hold" grpId="8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1" animBg="1" advAuto="0"/>
      <p:bldP spid="245" grpId="4" animBg="1" advAuto="0"/>
      <p:bldP spid="246" grpId="3" animBg="1" advAuto="0"/>
      <p:bldP spid="247" grpId="5" animBg="1" advAuto="0"/>
      <p:bldP spid="248" grpId="2" animBg="1" advAuto="0"/>
      <p:bldP spid="249" grpId="7" animBg="1" advAuto="0"/>
      <p:bldP spid="250" grpId="6" animBg="1" advAuto="0"/>
      <p:bldP spid="251" grpId="8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ANATOMIA UMANA" descr="ANATOMIA UMANA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1037" y="1028446"/>
            <a:ext cx="4722726" cy="7510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54" name="Inizialmente, la dissezione dei corpi venne proibita dalla Chiesa…"/>
          <p:cNvSpPr txBox="1"/>
          <p:nvPr/>
        </p:nvSpPr>
        <p:spPr>
          <a:xfrm>
            <a:off x="2363638" y="2123392"/>
            <a:ext cx="8633470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57200">
              <a:defRPr sz="2500">
                <a:solidFill>
                  <a:srgbClr val="3A2D1E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Inizialmente, la dissezione dei corpi venne proibita dalla Chiesa…</a:t>
            </a:r>
          </a:p>
        </p:txBody>
      </p:sp>
      <p:pic>
        <p:nvPicPr>
          <p:cNvPr id="255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7823" y="2942108"/>
            <a:ext cx="6069154" cy="427578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…ma in seguito questo divieto venne abolito, perciò venne iniziata questa pratica"/>
          <p:cNvSpPr txBox="1"/>
          <p:nvPr/>
        </p:nvSpPr>
        <p:spPr>
          <a:xfrm>
            <a:off x="1334863" y="7584392"/>
            <a:ext cx="1067226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57200">
              <a:defRPr sz="2500">
                <a:solidFill>
                  <a:srgbClr val="34281B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…ma in seguito questo divieto venne abolito, perciò venne iniziata questa pratica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9" presetClass="entr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1" animBg="1" advAuto="0"/>
      <p:bldP spid="254" grpId="2" animBg="1" advAuto="0"/>
      <p:bldP spid="255" grpId="3" animBg="1" advAuto="0"/>
      <p:bldP spid="256" grpId="4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somma, il ‘600 fu un secolo pieno di innovazioni e il nuovo metodo scientifico, basato sull’osservazione e sugli esperimenti pratici, demolì una dopo l’altra le credenze antiche legate alla tradizione, ma bensì portando un continuo progresso con il passare degli anni."/>
          <p:cNvSpPr txBox="1"/>
          <p:nvPr/>
        </p:nvSpPr>
        <p:spPr>
          <a:xfrm>
            <a:off x="2744122" y="1841498"/>
            <a:ext cx="7324916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2C2217"/>
                </a:solidFill>
              </a:defRPr>
            </a:lvl1pPr>
          </a:lstStyle>
          <a:p>
            <a:r>
              <a:rPr dirty="0" err="1"/>
              <a:t>Insomma</a:t>
            </a:r>
            <a:r>
              <a:rPr dirty="0"/>
              <a:t>, </a:t>
            </a:r>
            <a:r>
              <a:rPr dirty="0" err="1"/>
              <a:t>il</a:t>
            </a:r>
            <a:r>
              <a:rPr dirty="0"/>
              <a:t> ‘600 </a:t>
            </a:r>
            <a:r>
              <a:rPr dirty="0" err="1"/>
              <a:t>fu</a:t>
            </a:r>
            <a:r>
              <a:rPr dirty="0"/>
              <a:t> un </a:t>
            </a:r>
            <a:r>
              <a:rPr dirty="0" err="1"/>
              <a:t>secolo</a:t>
            </a:r>
            <a:r>
              <a:rPr dirty="0"/>
              <a:t> </a:t>
            </a:r>
            <a:r>
              <a:rPr dirty="0" err="1"/>
              <a:t>pieno</a:t>
            </a:r>
            <a:r>
              <a:rPr dirty="0"/>
              <a:t> di </a:t>
            </a:r>
            <a:r>
              <a:rPr dirty="0" err="1"/>
              <a:t>innovazioni</a:t>
            </a:r>
            <a:r>
              <a:rPr dirty="0"/>
              <a:t> e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nuovo</a:t>
            </a:r>
            <a:r>
              <a:rPr dirty="0"/>
              <a:t> </a:t>
            </a:r>
            <a:r>
              <a:rPr dirty="0" err="1"/>
              <a:t>metodo</a:t>
            </a:r>
            <a:r>
              <a:rPr dirty="0"/>
              <a:t> </a:t>
            </a:r>
            <a:r>
              <a:rPr dirty="0" err="1"/>
              <a:t>scientifico</a:t>
            </a:r>
            <a:r>
              <a:rPr dirty="0"/>
              <a:t>, </a:t>
            </a:r>
            <a:r>
              <a:rPr dirty="0" err="1"/>
              <a:t>basato</a:t>
            </a:r>
            <a:r>
              <a:rPr dirty="0"/>
              <a:t> </a:t>
            </a:r>
            <a:r>
              <a:rPr dirty="0" err="1"/>
              <a:t>sull’osservazione</a:t>
            </a:r>
            <a:r>
              <a:rPr dirty="0"/>
              <a:t> e </a:t>
            </a:r>
            <a:r>
              <a:rPr dirty="0" err="1"/>
              <a:t>sugli</a:t>
            </a:r>
            <a:r>
              <a:rPr dirty="0"/>
              <a:t> </a:t>
            </a:r>
            <a:r>
              <a:rPr dirty="0" err="1"/>
              <a:t>esperimenti</a:t>
            </a:r>
            <a:r>
              <a:rPr dirty="0"/>
              <a:t> </a:t>
            </a:r>
            <a:r>
              <a:rPr dirty="0" err="1"/>
              <a:t>pratici</a:t>
            </a:r>
            <a:r>
              <a:rPr dirty="0"/>
              <a:t>, </a:t>
            </a:r>
            <a:r>
              <a:rPr dirty="0" err="1"/>
              <a:t>demolì</a:t>
            </a:r>
            <a:r>
              <a:rPr dirty="0"/>
              <a:t>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dopo</a:t>
            </a:r>
            <a:r>
              <a:rPr dirty="0"/>
              <a:t> </a:t>
            </a:r>
            <a:r>
              <a:rPr dirty="0" err="1"/>
              <a:t>l’altra</a:t>
            </a:r>
            <a:r>
              <a:rPr dirty="0"/>
              <a:t> le </a:t>
            </a:r>
            <a:r>
              <a:rPr dirty="0" err="1"/>
              <a:t>credenze</a:t>
            </a:r>
            <a:r>
              <a:rPr dirty="0"/>
              <a:t> </a:t>
            </a:r>
            <a:r>
              <a:rPr dirty="0" err="1"/>
              <a:t>antiche</a:t>
            </a:r>
            <a:r>
              <a:rPr dirty="0"/>
              <a:t> legate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tradizione</a:t>
            </a:r>
            <a:r>
              <a:rPr dirty="0"/>
              <a:t>, </a:t>
            </a:r>
            <a:r>
              <a:rPr dirty="0" err="1"/>
              <a:t>portando</a:t>
            </a:r>
            <a:r>
              <a:rPr dirty="0"/>
              <a:t> un continuo </a:t>
            </a:r>
            <a:r>
              <a:rPr dirty="0" err="1"/>
              <a:t>progresso</a:t>
            </a:r>
            <a:r>
              <a:rPr dirty="0"/>
              <a:t> con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passare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anni</a:t>
            </a:r>
            <a:r>
              <a:rPr dirty="0"/>
              <a:t>.</a:t>
            </a:r>
          </a:p>
        </p:txBody>
      </p:sp>
      <p:sp>
        <p:nvSpPr>
          <p:cNvPr id="259" name="Fine"/>
          <p:cNvSpPr txBox="1"/>
          <p:nvPr/>
        </p:nvSpPr>
        <p:spPr>
          <a:xfrm>
            <a:off x="10959590" y="8254745"/>
            <a:ext cx="1017017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72B1D"/>
                </a:solidFill>
                <a:latin typeface="Snell Roundhand"/>
                <a:ea typeface="Snell Roundhand"/>
                <a:cs typeface="Snell Roundhand"/>
                <a:sym typeface="Snell Roundhand"/>
              </a:defRPr>
            </a:lvl1pPr>
          </a:lstStyle>
          <a:p>
            <a:r>
              <a:t>Fine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4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  <p:bldP spid="259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ell’Occidente del ‘500, si verificò quel fenomeno che gli storici definiscono ‘Rivoluzione Scientifica’"/>
          <p:cNvSpPr txBox="1"/>
          <p:nvPr/>
        </p:nvSpPr>
        <p:spPr>
          <a:xfrm>
            <a:off x="1177452" y="1127277"/>
            <a:ext cx="10649896" cy="1276045"/>
          </a:xfrm>
          <a:prstGeom prst="rect">
            <a:avLst/>
          </a:prstGeom>
          <a:ln w="12700">
            <a:solidFill>
              <a:srgbClr val="565929">
                <a:alpha val="89375"/>
              </a:srgb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10000"/>
              </a:lnSpc>
              <a:defRPr sz="3500">
                <a:solidFill>
                  <a:srgbClr val="000000"/>
                </a:solidFill>
              </a:defRPr>
            </a:lvl1pPr>
          </a:lstStyle>
          <a:p>
            <a:r>
              <a:t>Nell’Occidente del ‘500, si verificò quel fenomeno che gli storici definiscono ‘Rivoluzione Scientifica’</a:t>
            </a:r>
          </a:p>
        </p:txBody>
      </p:sp>
      <p:sp>
        <p:nvSpPr>
          <p:cNvPr id="123" name="Sul piano economico e sociale, vi era lo sviluppo delle manifatture, dei traffici internazionali e della tecnologia"/>
          <p:cNvSpPr txBox="1"/>
          <p:nvPr/>
        </p:nvSpPr>
        <p:spPr>
          <a:xfrm>
            <a:off x="926489" y="2857500"/>
            <a:ext cx="7922115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000">
                <a:solidFill>
                  <a:srgbClr val="3F3121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Sul piano economico e sociale, vi era lo sviluppo delle manifatture, dei traffici internazionali e della tecnologia</a:t>
            </a:r>
          </a:p>
        </p:txBody>
      </p:sp>
      <p:sp>
        <p:nvSpPr>
          <p:cNvPr id="124" name="Per quanto riguarda la politica, ci troviamo di fronte al nuovo sistema degli Stati Internazionali che tendevano ad accentrare il potere"/>
          <p:cNvSpPr txBox="1"/>
          <p:nvPr/>
        </p:nvSpPr>
        <p:spPr>
          <a:xfrm>
            <a:off x="3615193" y="4963159"/>
            <a:ext cx="8529589" cy="180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lnSpc>
                <a:spcPct val="90000"/>
              </a:lnSpc>
              <a:defRPr sz="3000">
                <a:solidFill>
                  <a:srgbClr val="443524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Per quanto riguarda la politica, ci troviamo di fronte al nuovo sistema degli Stati Internazionali che tendevano ad accentrare il potere</a:t>
            </a:r>
          </a:p>
        </p:txBody>
      </p:sp>
      <p:sp>
        <p:nvSpPr>
          <p:cNvPr id="125" name="Sul piano culturale e religioso, vi furono due eventi decisivi: la riforma protestante e la diffusione del movimento umanistico-rinascimentale"/>
          <p:cNvSpPr txBox="1"/>
          <p:nvPr/>
        </p:nvSpPr>
        <p:spPr>
          <a:xfrm>
            <a:off x="910758" y="7045959"/>
            <a:ext cx="8398920" cy="1808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90000"/>
              </a:lnSpc>
              <a:defRPr sz="3000">
                <a:solidFill>
                  <a:srgbClr val="3D2F20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Sul piano culturale e religioso, vi furono due eventi decisivi: la riforma protestante e la diffusione del movimento umanistico-rinascimentale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50"/>
                            </p:stCondLst>
                            <p:childTnLst>
                              <p:par>
                                <p:cTn id="9" presetID="2" presetClass="entr" presetSubtype="8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450"/>
                            </p:stCondLst>
                            <p:childTnLst>
                              <p:par>
                                <p:cTn id="14" presetID="2" presetClass="entr" presetSubtype="2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50"/>
                            </p:stCondLst>
                            <p:childTnLst>
                              <p:par>
                                <p:cTn id="19" presetID="2" presetClass="entr" presetSubtype="4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1" animBg="1" advAuto="0"/>
      <p:bldP spid="123" grpId="2" animBg="1" advAuto="0"/>
      <p:bldP spid="124" grpId="3" animBg="1" advAuto="0"/>
      <p:bldP spid="125" grpId="4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Dunque nasce la curiosità di conoscere il mondo concreto e si incomincia a studiare la natura in maniera diversa dal passato"/>
          <p:cNvSpPr txBox="1"/>
          <p:nvPr/>
        </p:nvSpPr>
        <p:spPr>
          <a:xfrm>
            <a:off x="629653" y="1691592"/>
            <a:ext cx="11224645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000">
                <a:solidFill>
                  <a:srgbClr val="2A2116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rPr dirty="0" err="1"/>
              <a:t>Dunque</a:t>
            </a:r>
            <a:r>
              <a:rPr dirty="0"/>
              <a:t> </a:t>
            </a:r>
            <a:r>
              <a:rPr dirty="0" err="1"/>
              <a:t>nasce</a:t>
            </a:r>
            <a:r>
              <a:rPr dirty="0"/>
              <a:t> la </a:t>
            </a:r>
            <a:r>
              <a:rPr dirty="0" err="1"/>
              <a:t>curiosità</a:t>
            </a:r>
            <a:r>
              <a:rPr dirty="0"/>
              <a:t> di </a:t>
            </a:r>
            <a:r>
              <a:rPr dirty="0" err="1"/>
              <a:t>conoscere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mondo</a:t>
            </a:r>
            <a:r>
              <a:rPr dirty="0"/>
              <a:t> </a:t>
            </a:r>
            <a:r>
              <a:rPr dirty="0" err="1"/>
              <a:t>concreto</a:t>
            </a:r>
            <a:r>
              <a:rPr dirty="0"/>
              <a:t>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incomincia</a:t>
            </a:r>
            <a:r>
              <a:rPr dirty="0"/>
              <a:t> a </a:t>
            </a:r>
            <a:r>
              <a:rPr dirty="0" err="1"/>
              <a:t>studiare</a:t>
            </a:r>
            <a:r>
              <a:rPr dirty="0"/>
              <a:t> la </a:t>
            </a:r>
            <a:r>
              <a:rPr dirty="0" err="1"/>
              <a:t>natura</a:t>
            </a:r>
            <a:r>
              <a:rPr dirty="0"/>
              <a:t> in </a:t>
            </a:r>
            <a:r>
              <a:rPr dirty="0" err="1"/>
              <a:t>maniera</a:t>
            </a:r>
            <a:r>
              <a:rPr dirty="0"/>
              <a:t> </a:t>
            </a:r>
            <a:r>
              <a:rPr dirty="0" err="1"/>
              <a:t>diversa</a:t>
            </a:r>
            <a:r>
              <a:rPr dirty="0"/>
              <a:t> dal </a:t>
            </a:r>
            <a:r>
              <a:rPr dirty="0" err="1"/>
              <a:t>passato</a:t>
            </a:r>
            <a:endParaRPr dirty="0"/>
          </a:p>
        </p:txBody>
      </p:sp>
      <p:sp>
        <p:nvSpPr>
          <p:cNvPr id="128" name="avveniva attraverso:"/>
          <p:cNvSpPr txBox="1"/>
          <p:nvPr/>
        </p:nvSpPr>
        <p:spPr>
          <a:xfrm>
            <a:off x="-169765" y="5458540"/>
            <a:ext cx="5566423" cy="575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231B12"/>
                </a:solidFill>
              </a:defRPr>
            </a:lvl1pPr>
          </a:lstStyle>
          <a:p>
            <a:r>
              <a:rPr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attraverso</a:t>
            </a:r>
            <a:r>
              <a:rPr dirty="0">
                <a:latin typeface="Apple Chancery" panose="03020702040506060504" pitchFamily="66" charset="-79"/>
                <a:cs typeface="Apple Chancery" panose="03020702040506060504" pitchFamily="66" charset="-79"/>
              </a:rPr>
              <a:t>:</a:t>
            </a:r>
          </a:p>
        </p:txBody>
      </p:sp>
      <p:sp>
        <p:nvSpPr>
          <p:cNvPr id="129" name="1) l’osservazione diretta dei fenomeni naturali"/>
          <p:cNvSpPr txBox="1"/>
          <p:nvPr/>
        </p:nvSpPr>
        <p:spPr>
          <a:xfrm>
            <a:off x="2341645" y="6174692"/>
            <a:ext cx="757206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defRPr sz="3100">
                <a:solidFill>
                  <a:srgbClr val="33271B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t>1) l’osservazione diretta dei fenomeni naturali</a:t>
            </a:r>
            <a:br/>
            <a:endParaRPr/>
          </a:p>
        </p:txBody>
      </p:sp>
      <p:sp>
        <p:nvSpPr>
          <p:cNvPr id="131" name="Rettangolo"/>
          <p:cNvSpPr/>
          <p:nvPr/>
        </p:nvSpPr>
        <p:spPr>
          <a:xfrm>
            <a:off x="1146893" y="3374342"/>
            <a:ext cx="10471699" cy="134620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114300" dist="15734" dir="5400000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rPr lang="it-IT" b="1" dirty="0">
                <a:solidFill>
                  <a:schemeClr val="bg1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QUESTO COME AVVENIVA</a:t>
            </a:r>
            <a:r>
              <a:rPr lang="it-IT" sz="4400" b="1" dirty="0">
                <a:solidFill>
                  <a:schemeClr val="bg1"/>
                </a:solidFill>
                <a:latin typeface="Apple Chancery" panose="03020702040506060504" pitchFamily="66" charset="-79"/>
                <a:ea typeface="Apple Chancery"/>
                <a:cs typeface="Apple Chancery" panose="03020702040506060504" pitchFamily="66" charset="-79"/>
                <a:sym typeface="Apple Chancery"/>
              </a:rPr>
              <a:t> </a:t>
            </a:r>
            <a:r>
              <a:rPr lang="it-IT" sz="4800" b="1" dirty="0">
                <a:solidFill>
                  <a:schemeClr val="bg1"/>
                </a:solidFill>
                <a:latin typeface="Apple Chancery" panose="03020702040506060504" pitchFamily="66" charset="-79"/>
                <a:ea typeface="Apple Chancery"/>
                <a:cs typeface="Apple Chancery" panose="03020702040506060504" pitchFamily="66" charset="-79"/>
                <a:sym typeface="Apple Chancery"/>
              </a:rPr>
              <a:t>?</a:t>
            </a:r>
          </a:p>
        </p:txBody>
      </p:sp>
      <p:sp>
        <p:nvSpPr>
          <p:cNvPr id="132" name="2) l’uso del metodo sperimentale deduttivo"/>
          <p:cNvSpPr txBox="1"/>
          <p:nvPr/>
        </p:nvSpPr>
        <p:spPr>
          <a:xfrm>
            <a:off x="2312739" y="6765243"/>
            <a:ext cx="686102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57200">
              <a:defRPr sz="3100">
                <a:solidFill>
                  <a:srgbClr val="33271B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2) l’uso del metodo sperimentale deduttivo</a:t>
            </a:r>
          </a:p>
        </p:txBody>
      </p:sp>
      <p:sp>
        <p:nvSpPr>
          <p:cNvPr id="133" name="3) l’utilizzo di calcoli e ragionamenti matematici"/>
          <p:cNvSpPr txBox="1"/>
          <p:nvPr/>
        </p:nvSpPr>
        <p:spPr>
          <a:xfrm>
            <a:off x="2354951" y="7343092"/>
            <a:ext cx="805558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57200">
              <a:defRPr sz="3100">
                <a:solidFill>
                  <a:srgbClr val="33271B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3) l’utilizzo di calcoli e ragionamenti matematici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50"/>
                            </p:stCondLst>
                            <p:childTnLst>
                              <p:par>
                                <p:cTn id="9" presetID="4" presetClass="entr" presetSubtype="16" fill="hold" grpId="3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50"/>
                            </p:stCondLst>
                            <p:childTnLst>
                              <p:par>
                                <p:cTn id="13" presetID="15" presetClass="entr" presetSubtype="9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50"/>
                            </p:stCondLst>
                            <p:childTnLst>
                              <p:par>
                                <p:cTn id="20" presetID="1" presetClass="entr" presetSubtype="0" fill="hold" grpId="5" nodeType="afterEffect">
                                  <p:stCondLst>
                                    <p:cond delay="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35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450"/>
                            </p:stCondLst>
                            <p:childTnLst>
                              <p:par>
                                <p:cTn id="26" presetID="1" presetClass="entr" presetSubtype="0" fill="hold" grpId="7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animBg="1" advAuto="0"/>
      <p:bldP spid="128" grpId="4" animBg="1" advAuto="0"/>
      <p:bldP spid="129" grpId="5" animBg="1" advAuto="0"/>
      <p:bldP spid="131" grpId="3" animBg="1" advAuto="0"/>
      <p:bldP spid="132" grpId="6" animBg="1" advAuto="0"/>
      <p:bldP spid="133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VERITA’"/>
          <p:cNvSpPr txBox="1"/>
          <p:nvPr/>
        </p:nvSpPr>
        <p:spPr>
          <a:xfrm>
            <a:off x="2350261" y="596645"/>
            <a:ext cx="2436877" cy="799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4500">
                <a:solidFill>
                  <a:srgbClr val="2E2B22"/>
                </a:solidFill>
              </a:defRPr>
            </a:pPr>
            <a:r>
              <a:t>VERITA</a:t>
            </a:r>
            <a:r>
              <a:rPr>
                <a:solidFill>
                  <a:srgbClr val="625B48"/>
                </a:solidFill>
              </a:rPr>
              <a:t>’</a:t>
            </a:r>
          </a:p>
        </p:txBody>
      </p:sp>
      <p:sp>
        <p:nvSpPr>
          <p:cNvPr id="136" name="(fino al ‘500)"/>
          <p:cNvSpPr txBox="1"/>
          <p:nvPr/>
        </p:nvSpPr>
        <p:spPr>
          <a:xfrm>
            <a:off x="2167633" y="1130046"/>
            <a:ext cx="2591311" cy="500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500">
                <a:solidFill>
                  <a:srgbClr val="1E1710"/>
                </a:solidFill>
              </a:defRPr>
            </a:lvl1pPr>
          </a:lstStyle>
          <a:p>
            <a:r>
              <a:t>(fino al ‘500)</a:t>
            </a:r>
          </a:p>
        </p:txBody>
      </p:sp>
      <p:pic>
        <p:nvPicPr>
          <p:cNvPr id="137" name="Aristotele.jpg" descr="Aristote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4268" y="1407204"/>
            <a:ext cx="3175511" cy="4033324"/>
          </a:xfrm>
          <a:prstGeom prst="rect">
            <a:avLst/>
          </a:prstGeom>
          <a:ln w="12700">
            <a:miter lim="400000"/>
          </a:ln>
          <a:effectLst>
            <a:outerShdw blurRad="50800" dist="25400" dir="5400000" rotWithShape="0">
              <a:srgbClr val="000000"/>
            </a:outerShdw>
          </a:effectLst>
        </p:spPr>
      </p:pic>
      <p:sp>
        <p:nvSpPr>
          <p:cNvPr id="138" name="Aristotele"/>
          <p:cNvSpPr txBox="1"/>
          <p:nvPr/>
        </p:nvSpPr>
        <p:spPr>
          <a:xfrm>
            <a:off x="1148277" y="5143246"/>
            <a:ext cx="1507491" cy="500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Aristotele</a:t>
            </a:r>
          </a:p>
        </p:txBody>
      </p:sp>
      <p:pic>
        <p:nvPicPr>
          <p:cNvPr id="139" name="bible.jpg" descr="bibl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7869" y="1661458"/>
            <a:ext cx="3639028" cy="360101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</p:spPr>
      </p:pic>
      <p:sp>
        <p:nvSpPr>
          <p:cNvPr id="140" name="Sacre Scritture"/>
          <p:cNvSpPr txBox="1"/>
          <p:nvPr/>
        </p:nvSpPr>
        <p:spPr>
          <a:xfrm>
            <a:off x="3765770" y="5067046"/>
            <a:ext cx="2283144" cy="500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Sacre Scritture</a:t>
            </a:r>
          </a:p>
        </p:txBody>
      </p:sp>
      <p:sp>
        <p:nvSpPr>
          <p:cNvPr id="141" name="Chi andava contro il pensiero della Bibbia veniva processato per eresia.."/>
          <p:cNvSpPr txBox="1"/>
          <p:nvPr/>
        </p:nvSpPr>
        <p:spPr>
          <a:xfrm>
            <a:off x="7487873" y="2783784"/>
            <a:ext cx="48642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500">
                <a:solidFill>
                  <a:srgbClr val="000000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Chi andava contro il pensiero della Bibbia veniva processato per eresia..</a:t>
            </a:r>
          </a:p>
        </p:txBody>
      </p:sp>
      <p:sp>
        <p:nvSpPr>
          <p:cNvPr id="142" name="Linea"/>
          <p:cNvSpPr/>
          <p:nvPr/>
        </p:nvSpPr>
        <p:spPr>
          <a:xfrm flipV="1">
            <a:off x="3442277" y="2047620"/>
            <a:ext cx="2930210" cy="2828690"/>
          </a:xfrm>
          <a:prstGeom prst="line">
            <a:avLst/>
          </a:prstGeom>
          <a:ln w="38100">
            <a:solidFill>
              <a:srgbClr val="FFDF8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Linea"/>
          <p:cNvSpPr/>
          <p:nvPr/>
        </p:nvSpPr>
        <p:spPr>
          <a:xfrm flipH="1" flipV="1">
            <a:off x="3467677" y="2022773"/>
            <a:ext cx="2879331" cy="2879330"/>
          </a:xfrm>
          <a:prstGeom prst="line">
            <a:avLst/>
          </a:prstGeom>
          <a:ln w="38100">
            <a:solidFill>
              <a:srgbClr val="FFDF8E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44" name="immagine04b.jpg" descr="immagine04b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3417" y="5537100"/>
            <a:ext cx="4419745" cy="3430324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</p:spPr>
      </p:pic>
      <p:sp>
        <p:nvSpPr>
          <p:cNvPr id="145" name="Linea"/>
          <p:cNvSpPr/>
          <p:nvPr/>
        </p:nvSpPr>
        <p:spPr>
          <a:xfrm flipH="1">
            <a:off x="6591607" y="3342585"/>
            <a:ext cx="908580" cy="2"/>
          </a:xfrm>
          <a:prstGeom prst="line">
            <a:avLst/>
          </a:prstGeom>
          <a:ln w="101600">
            <a:solidFill>
              <a:srgbClr val="3B2D1F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6" name="Rogo"/>
          <p:cNvSpPr txBox="1"/>
          <p:nvPr/>
        </p:nvSpPr>
        <p:spPr>
          <a:xfrm>
            <a:off x="2773429" y="8606897"/>
            <a:ext cx="1379718" cy="500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500">
                <a:solidFill>
                  <a:srgbClr val="000000"/>
                </a:solidFill>
              </a:defRPr>
            </a:lvl1pPr>
          </a:lstStyle>
          <a:p>
            <a:r>
              <a:t>Rogo</a:t>
            </a:r>
          </a:p>
        </p:txBody>
      </p:sp>
      <p:pic>
        <p:nvPicPr>
          <p:cNvPr id="147" name="Francisco_rizi-auto_de_fe.jpg" descr="Francisco_rizi-auto_de_f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14206" y="3763023"/>
            <a:ext cx="5611607" cy="383642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</p:spPr>
      </p:pic>
      <p:sp>
        <p:nvSpPr>
          <p:cNvPr id="148" name="..e poteva essere condannato a morte"/>
          <p:cNvSpPr txBox="1"/>
          <p:nvPr/>
        </p:nvSpPr>
        <p:spPr>
          <a:xfrm>
            <a:off x="6296914" y="7863167"/>
            <a:ext cx="5069459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500">
                <a:solidFill>
                  <a:srgbClr val="000000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..e poteva essere condannato a morte</a:t>
            </a:r>
          </a:p>
        </p:txBody>
      </p:sp>
      <p:sp>
        <p:nvSpPr>
          <p:cNvPr id="149" name="Linea"/>
          <p:cNvSpPr/>
          <p:nvPr/>
        </p:nvSpPr>
        <p:spPr>
          <a:xfrm flipH="1">
            <a:off x="5600319" y="8167967"/>
            <a:ext cx="789356" cy="2"/>
          </a:xfrm>
          <a:prstGeom prst="line">
            <a:avLst/>
          </a:prstGeom>
          <a:ln w="63500">
            <a:solidFill>
              <a:srgbClr val="3C2F1F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200"/>
                            </p:stCondLst>
                            <p:childTnLst>
                              <p:par>
                                <p:cTn id="10" presetID="23" presetClass="entr" presetSubtype="32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9" presetClass="entr" fill="hold" grpId="3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900"/>
                            </p:stCondLst>
                            <p:childTnLst>
                              <p:par>
                                <p:cTn id="19" presetID="2" presetClass="entr" presetSubtype="4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900"/>
                            </p:stCondLst>
                            <p:childTnLst>
                              <p:par>
                                <p:cTn id="24" presetID="9" presetClass="entr" fill="hold" grpId="5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100"/>
                            </p:stCondLst>
                            <p:childTnLst>
                              <p:par>
                                <p:cTn id="28" presetID="2" presetClass="entr" presetSubtype="4" fill="hold" grpId="6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600"/>
                            </p:stCondLst>
                            <p:childTnLst>
                              <p:par>
                                <p:cTn id="36" presetID="22" presetClass="entr" presetSubtype="2" fill="hold" grpId="8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900"/>
                            </p:stCondLst>
                            <p:childTnLst>
                              <p:par>
                                <p:cTn id="40" presetID="22" presetClass="entr" presetSubtype="8" fill="hold" grpId="9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400"/>
                            </p:stCondLst>
                            <p:childTnLst>
                              <p:par>
                                <p:cTn id="44" presetID="22" presetClass="entr" presetSubtype="2" fill="hold" grpId="10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900"/>
                            </p:stCondLst>
                            <p:childTnLst>
                              <p:par>
                                <p:cTn id="48" presetID="9" presetClass="entr" fill="hold" grpId="1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100"/>
                            </p:stCondLst>
                            <p:childTnLst>
                              <p:par>
                                <p:cTn id="52" presetID="1" presetClass="entr" presetSubtype="0" fill="hold" grpId="12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600"/>
                            </p:stCondLst>
                            <p:childTnLst>
                              <p:par>
                                <p:cTn id="55" presetID="22" presetClass="entr" presetSubtype="2" fill="hold" grpId="1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900"/>
                            </p:stCondLst>
                            <p:childTnLst>
                              <p:par>
                                <p:cTn id="59" presetID="22" presetClass="entr" presetSubtype="4" fill="hold" grpId="14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600"/>
                            </p:stCondLst>
                            <p:childTnLst>
                              <p:par>
                                <p:cTn id="63" presetID="2" presetClass="entr" presetSubtype="4" fill="hold" grpId="1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36" grpId="2" animBg="1" advAuto="0"/>
      <p:bldP spid="137" grpId="3" animBg="1" advAuto="0"/>
      <p:bldP spid="138" grpId="4" animBg="1" advAuto="0"/>
      <p:bldP spid="139" grpId="5" animBg="1" advAuto="0"/>
      <p:bldP spid="140" grpId="6" animBg="1" advAuto="0"/>
      <p:bldP spid="141" grpId="7" animBg="1" advAuto="0"/>
      <p:bldP spid="142" grpId="10" animBg="1" advAuto="0"/>
      <p:bldP spid="143" grpId="9" animBg="1" advAuto="0"/>
      <p:bldP spid="144" grpId="14" animBg="1" advAuto="0"/>
      <p:bldP spid="145" grpId="8" animBg="1" advAuto="0"/>
      <p:bldP spid="146" grpId="15" animBg="1" advAuto="0"/>
      <p:bldP spid="147" grpId="11" animBg="1" advAuto="0"/>
      <p:bldP spid="148" grpId="12" animBg="1" advAuto="0"/>
      <p:bldP spid="149" grpId="13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…in passato"/>
          <p:cNvSpPr txBox="1"/>
          <p:nvPr/>
        </p:nvSpPr>
        <p:spPr>
          <a:xfrm>
            <a:off x="925575" y="1079246"/>
            <a:ext cx="2898649" cy="73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>
                <a:solidFill>
                  <a:srgbClr val="302519"/>
                </a:solidFill>
              </a:defRPr>
            </a:lvl1pPr>
          </a:lstStyle>
          <a:p>
            <a:r>
              <a:t>…in passato</a:t>
            </a:r>
          </a:p>
        </p:txBody>
      </p:sp>
      <p:pic>
        <p:nvPicPr>
          <p:cNvPr id="152" name="201457211932_Claudio Tolomeo.jpg" descr="201457211932_Claudio Tolome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3685" y="526454"/>
            <a:ext cx="3187702" cy="382270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Claudio Tolomeo (100 d.C.-178 d.C.)"/>
          <p:cNvSpPr txBox="1"/>
          <p:nvPr/>
        </p:nvSpPr>
        <p:spPr>
          <a:xfrm>
            <a:off x="4686125" y="4165346"/>
            <a:ext cx="2962824" cy="90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500">
                <a:solidFill>
                  <a:srgbClr val="221A12"/>
                </a:solidFill>
              </a:defRPr>
            </a:lvl1pPr>
          </a:lstStyle>
          <a:p>
            <a:r>
              <a:t>Claudio Tolomeo (100 d.C.-178 d.C.)</a:t>
            </a:r>
          </a:p>
        </p:txBody>
      </p:sp>
      <p:pic>
        <p:nvPicPr>
          <p:cNvPr id="154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997" y="5017289"/>
            <a:ext cx="4658081" cy="4078397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oria Geocentrica:"/>
          <p:cNvSpPr txBox="1"/>
          <p:nvPr/>
        </p:nvSpPr>
        <p:spPr>
          <a:xfrm>
            <a:off x="6044057" y="5486667"/>
            <a:ext cx="5520938" cy="73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271E14"/>
                </a:solidFill>
              </a:defRPr>
            </a:lvl1pPr>
          </a:lstStyle>
          <a:p>
            <a:r>
              <a:t>Teoria Geocentrica:</a:t>
            </a:r>
          </a:p>
        </p:txBody>
      </p:sp>
      <p:sp>
        <p:nvSpPr>
          <p:cNvPr id="156" name="Linea"/>
          <p:cNvSpPr/>
          <p:nvPr/>
        </p:nvSpPr>
        <p:spPr>
          <a:xfrm>
            <a:off x="6579699" y="6078587"/>
            <a:ext cx="4424253" cy="2"/>
          </a:xfrm>
          <a:prstGeom prst="line">
            <a:avLst/>
          </a:prstGeom>
          <a:ln w="12700">
            <a:solidFill>
              <a:srgbClr val="2A2016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7" name="La Terra è situata al centro dell’Universo e tutti i pianeti le girano attorno, compreso il Sole"/>
          <p:cNvSpPr txBox="1"/>
          <p:nvPr/>
        </p:nvSpPr>
        <p:spPr>
          <a:xfrm>
            <a:off x="5684516" y="6256387"/>
            <a:ext cx="6062219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231B12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La Terra è situata al centro dell’Universo e tutti i pianeti le girano attorno, compreso il Sole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" presetID="9" presetClass="entr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4" presetID="2" presetClass="entr" presetSubtype="4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9" presetClass="entr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3" presetClass="entr" presetSubtype="16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800"/>
                            </p:stCondLst>
                            <p:childTnLst>
                              <p:par>
                                <p:cTn id="28" presetID="23" presetClass="entr" presetSubtype="16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100"/>
                            </p:stCondLst>
                            <p:childTnLst>
                              <p:par>
                                <p:cTn id="33" presetID="1" presetClass="entr" presetSubtype="0" fill="hold" grpId="7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animBg="1" advAuto="0"/>
      <p:bldP spid="152" grpId="2" animBg="1" advAuto="0"/>
      <p:bldP spid="153" grpId="3" animBg="1" advAuto="0"/>
      <p:bldP spid="154" grpId="4" animBg="1" advAuto="0"/>
      <p:bldP spid="155" grpId="5" animBg="1" advAuto="0"/>
      <p:bldP spid="156" grpId="6" animBg="1" advAuto="0"/>
      <p:bldP spid="157" grpId="7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CAMPO ASTRONOMICO" descr="CAMPO ASTRONOMIC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2855" y="914146"/>
            <a:ext cx="5819091" cy="7510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60" name="Nikolaus_Kopernikus.jpg" descr="Nikolaus_Koperniku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4702" y="1842680"/>
            <a:ext cx="3000196" cy="351828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/>
            </a:outerShdw>
          </a:effectLst>
        </p:spPr>
      </p:pic>
      <p:sp>
        <p:nvSpPr>
          <p:cNvPr id="161" name="Niccolò Copernico (1473-1543)"/>
          <p:cNvSpPr txBox="1"/>
          <p:nvPr/>
        </p:nvSpPr>
        <p:spPr>
          <a:xfrm>
            <a:off x="1246216" y="5171392"/>
            <a:ext cx="3197167" cy="90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000000"/>
                </a:solidFill>
              </a:defRPr>
            </a:lvl1pPr>
          </a:lstStyle>
          <a:p>
            <a:r>
              <a:t>Niccolò Copernico (1473-1543)</a:t>
            </a:r>
          </a:p>
        </p:txBody>
      </p:sp>
      <p:pic>
        <p:nvPicPr>
          <p:cNvPr id="162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5845" y="2087763"/>
            <a:ext cx="5064762" cy="437279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oria eliocentrica:"/>
          <p:cNvSpPr txBox="1"/>
          <p:nvPr/>
        </p:nvSpPr>
        <p:spPr>
          <a:xfrm>
            <a:off x="6437757" y="6299467"/>
            <a:ext cx="5520938" cy="73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>
                <a:solidFill>
                  <a:srgbClr val="271E14"/>
                </a:solidFill>
              </a:defRPr>
            </a:lvl1pPr>
          </a:lstStyle>
          <a:p>
            <a:r>
              <a:t>Teoria eliocentrica:</a:t>
            </a:r>
          </a:p>
        </p:txBody>
      </p:sp>
      <p:sp>
        <p:nvSpPr>
          <p:cNvPr id="164" name="Linea"/>
          <p:cNvSpPr/>
          <p:nvPr/>
        </p:nvSpPr>
        <p:spPr>
          <a:xfrm>
            <a:off x="7041191" y="6889495"/>
            <a:ext cx="4314069" cy="2"/>
          </a:xfrm>
          <a:prstGeom prst="line">
            <a:avLst/>
          </a:prstGeom>
          <a:ln w="12700">
            <a:solidFill>
              <a:srgbClr val="2A2016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5" name="Il Sole è situato al centro dell’Universo e attorno ad esso girano i pianeti, compresa la Terra"/>
          <p:cNvSpPr txBox="1"/>
          <p:nvPr/>
        </p:nvSpPr>
        <p:spPr>
          <a:xfrm>
            <a:off x="6301380" y="6895845"/>
            <a:ext cx="5793691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2A2016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Il Sole è situato al centro dell’Universo e attorno ad esso girano i pianeti, compresa la Terra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800"/>
                            </p:stCondLst>
                            <p:childTnLst>
                              <p:par>
                                <p:cTn id="22" presetID="23" presetClass="entr" presetSubtype="16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3" presetClass="entr" presetSubtype="16" fill="hold" grpId="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1" presetClass="entr" presetSubtype="0" fill="hold" grpId="7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animBg="1" advAuto="0"/>
      <p:bldP spid="160" grpId="2" animBg="1" advAuto="0"/>
      <p:bldP spid="161" grpId="3" animBg="1" advAuto="0"/>
      <p:bldP spid="162" grpId="4" animBg="1" advAuto="0"/>
      <p:bldP spid="163" grpId="5" animBg="1" advAuto="0"/>
      <p:bldP spid="164" grpId="6" animBg="1" advAuto="0"/>
      <p:bldP spid="165" grpId="7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73934" y="496142"/>
            <a:ext cx="3231415" cy="4050808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alileo Galilei (1574-1642)"/>
          <p:cNvSpPr txBox="1"/>
          <p:nvPr/>
        </p:nvSpPr>
        <p:spPr>
          <a:xfrm>
            <a:off x="9148971" y="4321809"/>
            <a:ext cx="2481342" cy="906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15100B"/>
                </a:solidFill>
              </a:defRPr>
            </a:lvl1pPr>
          </a:lstStyle>
          <a:p>
            <a:r>
              <a:t>Galileo Galilei (1574-1642)</a:t>
            </a:r>
          </a:p>
        </p:txBody>
      </p:sp>
      <p:sp>
        <p:nvSpPr>
          <p:cNvPr id="171" name="Linea"/>
          <p:cNvSpPr/>
          <p:nvPr/>
        </p:nvSpPr>
        <p:spPr>
          <a:xfrm flipH="1" flipV="1">
            <a:off x="7581900" y="1428749"/>
            <a:ext cx="1224165" cy="2"/>
          </a:xfrm>
          <a:prstGeom prst="line">
            <a:avLst/>
          </a:prstGeom>
          <a:ln w="101600">
            <a:solidFill>
              <a:srgbClr val="403121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2" name="METODO SPERIMENTALE" descr="METODO SPERIMENTAL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9598" y="659536"/>
            <a:ext cx="4254479" cy="133522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73" name="l’osservazione dei dati"/>
          <p:cNvSpPr txBox="1"/>
          <p:nvPr/>
        </p:nvSpPr>
        <p:spPr>
          <a:xfrm>
            <a:off x="3038530" y="2167842"/>
            <a:ext cx="375811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166253" indent="-166253" algn="l" defTabSz="457200">
              <a:buSzPct val="120000"/>
              <a:buChar char="-"/>
              <a:defRPr sz="3000">
                <a:solidFill>
                  <a:srgbClr val="302519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 l’osservazione dei dati</a:t>
            </a:r>
          </a:p>
        </p:txBody>
      </p:sp>
      <p:sp>
        <p:nvSpPr>
          <p:cNvPr id="174" name="la formulazione di ipotesi"/>
          <p:cNvSpPr txBox="1"/>
          <p:nvPr/>
        </p:nvSpPr>
        <p:spPr>
          <a:xfrm>
            <a:off x="3028255" y="2720292"/>
            <a:ext cx="423268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166253" indent="-166253" algn="l" defTabSz="457200">
              <a:buSzPct val="120000"/>
              <a:buChar char="-"/>
              <a:defRPr sz="3000">
                <a:solidFill>
                  <a:srgbClr val="2E2418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la formulazione di ipotesi</a:t>
            </a:r>
          </a:p>
        </p:txBody>
      </p:sp>
      <p:sp>
        <p:nvSpPr>
          <p:cNvPr id="175" name="a realizzazione di esperimenti"/>
          <p:cNvSpPr txBox="1"/>
          <p:nvPr/>
        </p:nvSpPr>
        <p:spPr>
          <a:xfrm>
            <a:off x="3008813" y="3255321"/>
            <a:ext cx="488957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marL="166253" indent="-166253" algn="l" defTabSz="457200">
              <a:buSzPct val="120000"/>
              <a:buChar char="-"/>
              <a:defRPr sz="3000">
                <a:solidFill>
                  <a:srgbClr val="2C2217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a realizzazione di esperimenti</a:t>
            </a:r>
          </a:p>
        </p:txBody>
      </p:sp>
      <p:sp>
        <p:nvSpPr>
          <p:cNvPr id="176" name="la verifica della validità dei dati"/>
          <p:cNvSpPr txBox="1"/>
          <p:nvPr/>
        </p:nvSpPr>
        <p:spPr>
          <a:xfrm>
            <a:off x="2861764" y="3850592"/>
            <a:ext cx="546223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318653" lvl="1" indent="-166253" algn="l" defTabSz="457200">
              <a:buSzPct val="120000"/>
              <a:buChar char="-"/>
              <a:defRPr sz="3000">
                <a:solidFill>
                  <a:srgbClr val="281F15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pPr>
            <a:r>
              <a:t>la verifica della validità dei dati</a:t>
            </a:r>
          </a:p>
        </p:txBody>
      </p:sp>
      <p:sp>
        <p:nvSpPr>
          <p:cNvPr id="177" name="SCOPERTE"/>
          <p:cNvSpPr txBox="1"/>
          <p:nvPr/>
        </p:nvSpPr>
        <p:spPr>
          <a:xfrm>
            <a:off x="4934870" y="4805252"/>
            <a:ext cx="2627059" cy="649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500">
                <a:solidFill>
                  <a:srgbClr val="31261A"/>
                </a:solidFill>
              </a:defRPr>
            </a:lvl1pPr>
          </a:lstStyle>
          <a:p>
            <a:r>
              <a:t>SCOPERTE</a:t>
            </a:r>
          </a:p>
        </p:txBody>
      </p:sp>
      <p:sp>
        <p:nvSpPr>
          <p:cNvPr id="178" name="Linea"/>
          <p:cNvSpPr/>
          <p:nvPr/>
        </p:nvSpPr>
        <p:spPr>
          <a:xfrm>
            <a:off x="4971267" y="5309632"/>
            <a:ext cx="2554267" cy="2"/>
          </a:xfrm>
          <a:prstGeom prst="line">
            <a:avLst/>
          </a:prstGeom>
          <a:ln w="12700">
            <a:solidFill>
              <a:srgbClr val="2A2016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9" name="I crateri lunari"/>
          <p:cNvSpPr txBox="1"/>
          <p:nvPr/>
        </p:nvSpPr>
        <p:spPr>
          <a:xfrm>
            <a:off x="1460534" y="6230613"/>
            <a:ext cx="253666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>
              <a:defRPr sz="3000">
                <a:solidFill>
                  <a:srgbClr val="261E14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 crateri lunari</a:t>
            </a:r>
          </a:p>
        </p:txBody>
      </p:sp>
      <p:sp>
        <p:nvSpPr>
          <p:cNvPr id="180" name="Le macchie solari"/>
          <p:cNvSpPr txBox="1"/>
          <p:nvPr/>
        </p:nvSpPr>
        <p:spPr>
          <a:xfrm>
            <a:off x="1353058" y="7302245"/>
            <a:ext cx="282371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>
              <a:defRPr sz="3000">
                <a:solidFill>
                  <a:srgbClr val="261E14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Le macchie solari</a:t>
            </a:r>
          </a:p>
        </p:txBody>
      </p:sp>
      <p:sp>
        <p:nvSpPr>
          <p:cNvPr id="181" name="I satelliti di Giove"/>
          <p:cNvSpPr txBox="1"/>
          <p:nvPr/>
        </p:nvSpPr>
        <p:spPr>
          <a:xfrm>
            <a:off x="8292592" y="6230613"/>
            <a:ext cx="292380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>
              <a:defRPr sz="3000">
                <a:solidFill>
                  <a:srgbClr val="261E14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 satelliti di Giove</a:t>
            </a:r>
          </a:p>
        </p:txBody>
      </p:sp>
      <p:sp>
        <p:nvSpPr>
          <p:cNvPr id="182" name="Le fasi di Venere"/>
          <p:cNvSpPr txBox="1"/>
          <p:nvPr/>
        </p:nvSpPr>
        <p:spPr>
          <a:xfrm>
            <a:off x="8292592" y="7194539"/>
            <a:ext cx="273014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>
              <a:defRPr sz="3000">
                <a:solidFill>
                  <a:srgbClr val="261E14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Le fasi di Venere</a:t>
            </a:r>
          </a:p>
        </p:txBody>
      </p:sp>
      <p:pic>
        <p:nvPicPr>
          <p:cNvPr id="183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5744" y="5214382"/>
            <a:ext cx="2697878" cy="3703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Cannocchiale"/>
          <p:cNvSpPr txBox="1"/>
          <p:nvPr/>
        </p:nvSpPr>
        <p:spPr>
          <a:xfrm>
            <a:off x="5220175" y="8738800"/>
            <a:ext cx="2056449" cy="500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500">
                <a:solidFill>
                  <a:srgbClr val="32271A"/>
                </a:solidFill>
              </a:defRPr>
            </a:lvl1pPr>
          </a:lstStyle>
          <a:p>
            <a:r>
              <a:t>Cannocchiale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22" presetClass="entr" presetSubtype="2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4" presetClass="entr" presetSubtype="32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300"/>
                            </p:stCondLst>
                            <p:childTnLst>
                              <p:par>
                                <p:cTn id="22" presetID="1" presetClass="entr" presetSubtype="0" fill="hold" grpId="5" nodeType="afterEffect">
                                  <p:stCondLst>
                                    <p:cond delay="8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1" presetClass="entr" presetSubtype="0" fill="hold" grpId="6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1" presetClass="entr" presetSubtype="0" fill="hold" grpId="7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1" presetClass="entr" presetSubtype="0" fill="hold" grpId="8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3" presetClass="entr" presetSubtype="16" fill="hold" grpId="9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3" presetClass="entr" presetSubtype="16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" presetClass="entr" presetSubtype="8" fill="hold" grpId="11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500"/>
                            </p:stCondLst>
                            <p:childTnLst>
                              <p:par>
                                <p:cTn id="49" presetID="2" presetClass="entr" presetSubtype="8" fill="hold" grpId="12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" presetClass="entr" presetSubtype="2" fill="hold" grpId="1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2" presetClass="entr" presetSubtype="2" fill="hold" grpId="1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9" presetClass="entr" fill="hold" grpId="1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1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0"/>
                            </p:stCondLst>
                            <p:childTnLst>
                              <p:par>
                                <p:cTn id="68" presetID="2" presetClass="entr" presetSubtype="4" fill="hold" grpId="16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  <p:bldP spid="171" grpId="3" animBg="1" advAuto="0"/>
      <p:bldP spid="172" grpId="4" animBg="1" advAuto="0"/>
      <p:bldP spid="173" grpId="5" animBg="1" advAuto="0"/>
      <p:bldP spid="174" grpId="6" animBg="1" advAuto="0"/>
      <p:bldP spid="175" grpId="7" animBg="1" advAuto="0"/>
      <p:bldP spid="176" grpId="8" animBg="1" advAuto="0"/>
      <p:bldP spid="177" grpId="9" animBg="1" advAuto="0"/>
      <p:bldP spid="178" grpId="10" animBg="1" advAuto="0"/>
      <p:bldP spid="179" grpId="11" animBg="1" advAuto="0"/>
      <p:bldP spid="180" grpId="12" animBg="1" advAuto="0"/>
      <p:bldP spid="181" grpId="13" animBg="1" advAuto="0"/>
      <p:bldP spid="182" grpId="14" animBg="1" advAuto="0"/>
      <p:bldP spid="183" grpId="15" animBg="1" advAuto="0"/>
      <p:bldP spid="184" grpId="1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La Chiesa non accettò le sue idee perché considerate eretiche, per questo venne processato"/>
          <p:cNvSpPr txBox="1"/>
          <p:nvPr/>
        </p:nvSpPr>
        <p:spPr>
          <a:xfrm>
            <a:off x="485291" y="1333246"/>
            <a:ext cx="6604273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2F2519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La Chiesa non accettò le sue idee perché considerate eretiche, per questo venne processato</a:t>
            </a:r>
          </a:p>
        </p:txBody>
      </p:sp>
      <p:pic>
        <p:nvPicPr>
          <p:cNvPr id="187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17028" y="741164"/>
            <a:ext cx="5420644" cy="373268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Linea"/>
          <p:cNvSpPr/>
          <p:nvPr/>
        </p:nvSpPr>
        <p:spPr>
          <a:xfrm>
            <a:off x="9527348" y="4270816"/>
            <a:ext cx="2" cy="968461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Galilei abiurò e venne condannato agli arresti domiciliari fino all’anno della sua morte"/>
          <p:cNvSpPr txBox="1"/>
          <p:nvPr/>
        </p:nvSpPr>
        <p:spPr>
          <a:xfrm>
            <a:off x="6692848" y="5137841"/>
            <a:ext cx="5669002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302519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Galilei abiurò e venne condannato agli arresti domiciliari fino all’anno della sua morte</a:t>
            </a:r>
          </a:p>
        </p:txBody>
      </p:sp>
      <p:sp>
        <p:nvSpPr>
          <p:cNvPr id="190" name="Linea"/>
          <p:cNvSpPr/>
          <p:nvPr/>
        </p:nvSpPr>
        <p:spPr>
          <a:xfrm flipH="1">
            <a:off x="5930637" y="6103041"/>
            <a:ext cx="1194325" cy="2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1" name="Inoltre tutti i suoi scritti vennero raccolti nell’indice dei libri proibiti, perché la Chiesa ne vietò la pubblicazione"/>
          <p:cNvSpPr txBox="1"/>
          <p:nvPr/>
        </p:nvSpPr>
        <p:spPr>
          <a:xfrm>
            <a:off x="767333" y="4508246"/>
            <a:ext cx="4836443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34281B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Inoltre tutti i suoi scritti vennero raccolti nell’indice dei libri proibiti, perché la Chiesa ne vietò la pubblicazione </a:t>
            </a:r>
          </a:p>
        </p:txBody>
      </p:sp>
      <p:sp>
        <p:nvSpPr>
          <p:cNvPr id="192" name="Libro aperto"/>
          <p:cNvSpPr/>
          <p:nvPr/>
        </p:nvSpPr>
        <p:spPr>
          <a:xfrm>
            <a:off x="1792629" y="7416748"/>
            <a:ext cx="1316942" cy="1219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5C473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93" name="Libro aperto"/>
          <p:cNvSpPr/>
          <p:nvPr/>
        </p:nvSpPr>
        <p:spPr>
          <a:xfrm>
            <a:off x="3230557" y="7416748"/>
            <a:ext cx="1316942" cy="12193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74" y="0"/>
                </a:moveTo>
                <a:lnTo>
                  <a:pt x="12381" y="2366"/>
                </a:lnTo>
                <a:lnTo>
                  <a:pt x="12373" y="2368"/>
                </a:lnTo>
                <a:cubicBezTo>
                  <a:pt x="11868" y="2611"/>
                  <a:pt x="11498" y="3043"/>
                  <a:pt x="11273" y="3649"/>
                </a:cubicBezTo>
                <a:cubicBezTo>
                  <a:pt x="11070" y="4192"/>
                  <a:pt x="11055" y="4701"/>
                  <a:pt x="11055" y="4845"/>
                </a:cubicBezTo>
                <a:lnTo>
                  <a:pt x="11055" y="5127"/>
                </a:lnTo>
                <a:lnTo>
                  <a:pt x="20346" y="1249"/>
                </a:lnTo>
                <a:lnTo>
                  <a:pt x="19907" y="1017"/>
                </a:lnTo>
                <a:lnTo>
                  <a:pt x="11770" y="4414"/>
                </a:lnTo>
                <a:cubicBezTo>
                  <a:pt x="12018" y="4052"/>
                  <a:pt x="12419" y="3735"/>
                  <a:pt x="12972" y="3468"/>
                </a:cubicBezTo>
                <a:lnTo>
                  <a:pt x="19369" y="735"/>
                </a:lnTo>
                <a:lnTo>
                  <a:pt x="18934" y="505"/>
                </a:lnTo>
                <a:lnTo>
                  <a:pt x="12837" y="3109"/>
                </a:lnTo>
                <a:lnTo>
                  <a:pt x="12830" y="3113"/>
                </a:lnTo>
                <a:cubicBezTo>
                  <a:pt x="12227" y="3403"/>
                  <a:pt x="11780" y="3756"/>
                  <a:pt x="11494" y="4167"/>
                </a:cubicBezTo>
                <a:cubicBezTo>
                  <a:pt x="11607" y="3668"/>
                  <a:pt x="11876" y="3033"/>
                  <a:pt x="12515" y="2723"/>
                </a:cubicBezTo>
                <a:lnTo>
                  <a:pt x="18411" y="230"/>
                </a:lnTo>
                <a:lnTo>
                  <a:pt x="17974" y="0"/>
                </a:lnTo>
                <a:close/>
                <a:moveTo>
                  <a:pt x="3633" y="2"/>
                </a:moveTo>
                <a:lnTo>
                  <a:pt x="3194" y="231"/>
                </a:lnTo>
                <a:lnTo>
                  <a:pt x="9084" y="2723"/>
                </a:lnTo>
                <a:cubicBezTo>
                  <a:pt x="9723" y="3033"/>
                  <a:pt x="9992" y="3668"/>
                  <a:pt x="10105" y="4167"/>
                </a:cubicBezTo>
                <a:cubicBezTo>
                  <a:pt x="9819" y="3756"/>
                  <a:pt x="9371" y="3403"/>
                  <a:pt x="8768" y="3113"/>
                </a:cubicBezTo>
                <a:lnTo>
                  <a:pt x="2670" y="507"/>
                </a:lnTo>
                <a:lnTo>
                  <a:pt x="2233" y="736"/>
                </a:lnTo>
                <a:lnTo>
                  <a:pt x="8626" y="3468"/>
                </a:lnTo>
                <a:cubicBezTo>
                  <a:pt x="9179" y="3735"/>
                  <a:pt x="9581" y="4051"/>
                  <a:pt x="9828" y="4414"/>
                </a:cubicBezTo>
                <a:lnTo>
                  <a:pt x="1694" y="1019"/>
                </a:lnTo>
                <a:lnTo>
                  <a:pt x="1254" y="1250"/>
                </a:lnTo>
                <a:lnTo>
                  <a:pt x="10543" y="5127"/>
                </a:lnTo>
                <a:lnTo>
                  <a:pt x="10543" y="4845"/>
                </a:lnTo>
                <a:cubicBezTo>
                  <a:pt x="10544" y="4701"/>
                  <a:pt x="10528" y="4192"/>
                  <a:pt x="10326" y="3649"/>
                </a:cubicBezTo>
                <a:cubicBezTo>
                  <a:pt x="10100" y="3043"/>
                  <a:pt x="9730" y="2611"/>
                  <a:pt x="9226" y="2368"/>
                </a:cubicBezTo>
                <a:lnTo>
                  <a:pt x="3633" y="2"/>
                </a:lnTo>
                <a:close/>
                <a:moveTo>
                  <a:pt x="0" y="1735"/>
                </a:moveTo>
                <a:lnTo>
                  <a:pt x="0" y="17289"/>
                </a:lnTo>
                <a:lnTo>
                  <a:pt x="8756" y="20993"/>
                </a:lnTo>
                <a:lnTo>
                  <a:pt x="8756" y="5441"/>
                </a:lnTo>
                <a:lnTo>
                  <a:pt x="0" y="1735"/>
                </a:lnTo>
                <a:close/>
                <a:moveTo>
                  <a:pt x="21600" y="1735"/>
                </a:moveTo>
                <a:lnTo>
                  <a:pt x="12844" y="5441"/>
                </a:lnTo>
                <a:lnTo>
                  <a:pt x="12844" y="20993"/>
                </a:lnTo>
                <a:lnTo>
                  <a:pt x="21600" y="17289"/>
                </a:lnTo>
                <a:lnTo>
                  <a:pt x="21600" y="1735"/>
                </a:lnTo>
                <a:close/>
                <a:moveTo>
                  <a:pt x="9325" y="5827"/>
                </a:moveTo>
                <a:lnTo>
                  <a:pt x="9325" y="21600"/>
                </a:lnTo>
                <a:lnTo>
                  <a:pt x="12275" y="21600"/>
                </a:lnTo>
                <a:lnTo>
                  <a:pt x="12275" y="5827"/>
                </a:lnTo>
                <a:lnTo>
                  <a:pt x="9325" y="5827"/>
                </a:lnTo>
                <a:close/>
              </a:path>
            </a:pathLst>
          </a:custGeom>
          <a:solidFill>
            <a:srgbClr val="8B725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7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"/>
                            </p:stCondLst>
                            <p:childTnLst>
                              <p:par>
                                <p:cTn id="8" presetID="9" presetClass="entr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1" fill="hold" grpId="3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4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22" presetClass="entr" presetSubtype="2" fill="hold" grpId="5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80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0"/>
                            </p:stCondLst>
                            <p:childTnLst>
                              <p:par>
                                <p:cTn id="26" presetID="9" presetClass="entr" fill="hold" grpId="7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400"/>
                            </p:stCondLst>
                            <p:childTnLst>
                              <p:par>
                                <p:cTn id="30" presetID="9" presetClass="entr" fill="hold" grpId="8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1" animBg="1" advAuto="0"/>
      <p:bldP spid="187" grpId="2" animBg="1" advAuto="0"/>
      <p:bldP spid="188" grpId="3" animBg="1" advAuto="0"/>
      <p:bldP spid="189" grpId="4" animBg="1" advAuto="0"/>
      <p:bldP spid="190" grpId="5" animBg="1" advAuto="0"/>
      <p:bldP spid="191" grpId="6" animBg="1" advAuto="0"/>
      <p:bldP spid="192" grpId="7" animBg="1" advAuto="0"/>
      <p:bldP spid="193" grpId="8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In quello stesso anno…"/>
          <p:cNvSpPr txBox="1"/>
          <p:nvPr/>
        </p:nvSpPr>
        <p:spPr>
          <a:xfrm>
            <a:off x="886370" y="954991"/>
            <a:ext cx="4150234" cy="575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just" defTabSz="457200">
              <a:defRPr sz="3000">
                <a:solidFill>
                  <a:srgbClr val="473725"/>
                </a:solidFill>
              </a:defRPr>
            </a:lvl1pPr>
          </a:lstStyle>
          <a:p>
            <a:r>
              <a:t>In quello stesso anno…</a:t>
            </a:r>
          </a:p>
        </p:txBody>
      </p:sp>
      <p:pic>
        <p:nvPicPr>
          <p:cNvPr id="196" name="Immagine" descr="Immagin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4358" y="364480"/>
            <a:ext cx="3055401" cy="4064397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Isacc Newton (1642-1727)"/>
          <p:cNvSpPr txBox="1"/>
          <p:nvPr/>
        </p:nvSpPr>
        <p:spPr>
          <a:xfrm>
            <a:off x="8153579" y="4142692"/>
            <a:ext cx="3616960" cy="906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500">
                <a:solidFill>
                  <a:srgbClr val="281F15"/>
                </a:solidFill>
              </a:defRPr>
            </a:lvl1pPr>
          </a:lstStyle>
          <a:p>
            <a:r>
              <a:t>Isacc Newton (1642-1727)</a:t>
            </a:r>
          </a:p>
        </p:txBody>
      </p:sp>
      <p:pic>
        <p:nvPicPr>
          <p:cNvPr id="198" name="Immagine" descr="Immagin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3813" y="2274753"/>
            <a:ext cx="5220844" cy="293476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Linea"/>
          <p:cNvSpPr/>
          <p:nvPr/>
        </p:nvSpPr>
        <p:spPr>
          <a:xfrm flipH="1">
            <a:off x="7066429" y="3499541"/>
            <a:ext cx="1450956" cy="2"/>
          </a:xfrm>
          <a:prstGeom prst="line">
            <a:avLst/>
          </a:prstGeom>
          <a:ln w="88900">
            <a:solidFill>
              <a:srgbClr val="483826"/>
            </a:solidFill>
            <a:miter lim="400000"/>
            <a:tailEnd type="stealth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00" name="Grazie a calcoli molto complessi, dedusse che la Terra attrae la Luna nella sua orbita"/>
          <p:cNvSpPr txBox="1"/>
          <p:nvPr/>
        </p:nvSpPr>
        <p:spPr>
          <a:xfrm>
            <a:off x="1623813" y="5079746"/>
            <a:ext cx="5220844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3000">
                <a:solidFill>
                  <a:srgbClr val="261D14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r>
              <a:t>Grazie a calcoli molto complessi, dedusse che la Terra attrae la Luna nella sua orbita</a:t>
            </a:r>
          </a:p>
        </p:txBody>
      </p:sp>
      <p:sp>
        <p:nvSpPr>
          <p:cNvPr id="201" name="Albero"/>
          <p:cNvSpPr/>
          <p:nvPr/>
        </p:nvSpPr>
        <p:spPr>
          <a:xfrm>
            <a:off x="8699011" y="5472911"/>
            <a:ext cx="2526326" cy="3174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1599" extrusionOk="0">
                <a:moveTo>
                  <a:pt x="8459" y="0"/>
                </a:moveTo>
                <a:cubicBezTo>
                  <a:pt x="8430" y="17"/>
                  <a:pt x="8385" y="18"/>
                  <a:pt x="8353" y="33"/>
                </a:cubicBezTo>
                <a:cubicBezTo>
                  <a:pt x="8261" y="78"/>
                  <a:pt x="8167" y="149"/>
                  <a:pt x="8141" y="246"/>
                </a:cubicBezTo>
                <a:cubicBezTo>
                  <a:pt x="8125" y="312"/>
                  <a:pt x="8192" y="361"/>
                  <a:pt x="8214" y="402"/>
                </a:cubicBezTo>
                <a:cubicBezTo>
                  <a:pt x="8257" y="487"/>
                  <a:pt x="8232" y="654"/>
                  <a:pt x="8165" y="695"/>
                </a:cubicBezTo>
                <a:cubicBezTo>
                  <a:pt x="7901" y="855"/>
                  <a:pt x="7751" y="471"/>
                  <a:pt x="7483" y="603"/>
                </a:cubicBezTo>
                <a:cubicBezTo>
                  <a:pt x="7292" y="697"/>
                  <a:pt x="7290" y="946"/>
                  <a:pt x="7099" y="1039"/>
                </a:cubicBezTo>
                <a:cubicBezTo>
                  <a:pt x="6900" y="1137"/>
                  <a:pt x="6622" y="966"/>
                  <a:pt x="6475" y="1136"/>
                </a:cubicBezTo>
                <a:cubicBezTo>
                  <a:pt x="6388" y="1235"/>
                  <a:pt x="6463" y="1349"/>
                  <a:pt x="6426" y="1481"/>
                </a:cubicBezTo>
                <a:cubicBezTo>
                  <a:pt x="6398" y="1579"/>
                  <a:pt x="6346" y="1657"/>
                  <a:pt x="6237" y="1689"/>
                </a:cubicBezTo>
                <a:cubicBezTo>
                  <a:pt x="6076" y="1737"/>
                  <a:pt x="5956" y="1644"/>
                  <a:pt x="5848" y="1611"/>
                </a:cubicBezTo>
                <a:cubicBezTo>
                  <a:pt x="5762" y="1585"/>
                  <a:pt x="5646" y="1565"/>
                  <a:pt x="5539" y="1565"/>
                </a:cubicBezTo>
                <a:cubicBezTo>
                  <a:pt x="5464" y="1624"/>
                  <a:pt x="5379" y="1692"/>
                  <a:pt x="5261" y="1714"/>
                </a:cubicBezTo>
                <a:cubicBezTo>
                  <a:pt x="5120" y="1741"/>
                  <a:pt x="4959" y="1677"/>
                  <a:pt x="4863" y="1734"/>
                </a:cubicBezTo>
                <a:cubicBezTo>
                  <a:pt x="4686" y="1785"/>
                  <a:pt x="4799" y="2053"/>
                  <a:pt x="4700" y="2162"/>
                </a:cubicBezTo>
                <a:cubicBezTo>
                  <a:pt x="4661" y="2206"/>
                  <a:pt x="4580" y="2233"/>
                  <a:pt x="4505" y="2247"/>
                </a:cubicBezTo>
                <a:cubicBezTo>
                  <a:pt x="4434" y="2260"/>
                  <a:pt x="4370" y="2236"/>
                  <a:pt x="4327" y="2267"/>
                </a:cubicBezTo>
                <a:cubicBezTo>
                  <a:pt x="4227" y="2294"/>
                  <a:pt x="4275" y="2389"/>
                  <a:pt x="4238" y="2468"/>
                </a:cubicBezTo>
                <a:cubicBezTo>
                  <a:pt x="4191" y="2569"/>
                  <a:pt x="4058" y="2610"/>
                  <a:pt x="3992" y="2695"/>
                </a:cubicBezTo>
                <a:cubicBezTo>
                  <a:pt x="3972" y="2722"/>
                  <a:pt x="3959" y="2770"/>
                  <a:pt x="3986" y="2798"/>
                </a:cubicBezTo>
                <a:cubicBezTo>
                  <a:pt x="4059" y="2958"/>
                  <a:pt x="4397" y="2807"/>
                  <a:pt x="4547" y="2889"/>
                </a:cubicBezTo>
                <a:cubicBezTo>
                  <a:pt x="4665" y="2953"/>
                  <a:pt x="4571" y="3066"/>
                  <a:pt x="4571" y="3175"/>
                </a:cubicBezTo>
                <a:cubicBezTo>
                  <a:pt x="4590" y="3194"/>
                  <a:pt x="4609" y="3215"/>
                  <a:pt x="4628" y="3234"/>
                </a:cubicBezTo>
                <a:cubicBezTo>
                  <a:pt x="4735" y="3298"/>
                  <a:pt x="4862" y="3330"/>
                  <a:pt x="4848" y="3474"/>
                </a:cubicBezTo>
                <a:cubicBezTo>
                  <a:pt x="4803" y="3508"/>
                  <a:pt x="4772" y="3538"/>
                  <a:pt x="4700" y="3552"/>
                </a:cubicBezTo>
                <a:cubicBezTo>
                  <a:pt x="4588" y="3574"/>
                  <a:pt x="4456" y="3531"/>
                  <a:pt x="4376" y="3513"/>
                </a:cubicBezTo>
                <a:cubicBezTo>
                  <a:pt x="4149" y="3464"/>
                  <a:pt x="3817" y="3477"/>
                  <a:pt x="3709" y="3598"/>
                </a:cubicBezTo>
                <a:cubicBezTo>
                  <a:pt x="3589" y="3731"/>
                  <a:pt x="3770" y="3895"/>
                  <a:pt x="3806" y="4012"/>
                </a:cubicBezTo>
                <a:cubicBezTo>
                  <a:pt x="3803" y="4083"/>
                  <a:pt x="3800" y="4155"/>
                  <a:pt x="3798" y="4227"/>
                </a:cubicBezTo>
                <a:cubicBezTo>
                  <a:pt x="3798" y="4294"/>
                  <a:pt x="3826" y="4376"/>
                  <a:pt x="3783" y="4421"/>
                </a:cubicBezTo>
                <a:cubicBezTo>
                  <a:pt x="3753" y="4488"/>
                  <a:pt x="3639" y="4476"/>
                  <a:pt x="3571" y="4512"/>
                </a:cubicBezTo>
                <a:cubicBezTo>
                  <a:pt x="3490" y="4555"/>
                  <a:pt x="3456" y="4628"/>
                  <a:pt x="3342" y="4649"/>
                </a:cubicBezTo>
                <a:cubicBezTo>
                  <a:pt x="3224" y="4671"/>
                  <a:pt x="3170" y="4580"/>
                  <a:pt x="3130" y="4533"/>
                </a:cubicBezTo>
                <a:cubicBezTo>
                  <a:pt x="3063" y="4453"/>
                  <a:pt x="2866" y="4232"/>
                  <a:pt x="2667" y="4272"/>
                </a:cubicBezTo>
                <a:cubicBezTo>
                  <a:pt x="2585" y="4288"/>
                  <a:pt x="2495" y="4332"/>
                  <a:pt x="2463" y="4389"/>
                </a:cubicBezTo>
                <a:cubicBezTo>
                  <a:pt x="2436" y="4437"/>
                  <a:pt x="2457" y="4490"/>
                  <a:pt x="2440" y="4551"/>
                </a:cubicBezTo>
                <a:cubicBezTo>
                  <a:pt x="2417" y="4634"/>
                  <a:pt x="2376" y="4717"/>
                  <a:pt x="2302" y="4759"/>
                </a:cubicBezTo>
                <a:cubicBezTo>
                  <a:pt x="2247" y="4791"/>
                  <a:pt x="2129" y="4814"/>
                  <a:pt x="2033" y="4791"/>
                </a:cubicBezTo>
                <a:cubicBezTo>
                  <a:pt x="1997" y="4783"/>
                  <a:pt x="1939" y="4759"/>
                  <a:pt x="1879" y="4773"/>
                </a:cubicBezTo>
                <a:cubicBezTo>
                  <a:pt x="1806" y="4789"/>
                  <a:pt x="1753" y="4846"/>
                  <a:pt x="1692" y="4876"/>
                </a:cubicBezTo>
                <a:cubicBezTo>
                  <a:pt x="1601" y="4920"/>
                  <a:pt x="1481" y="4931"/>
                  <a:pt x="1398" y="4981"/>
                </a:cubicBezTo>
                <a:cubicBezTo>
                  <a:pt x="1375" y="4994"/>
                  <a:pt x="1368" y="5021"/>
                  <a:pt x="1349" y="5038"/>
                </a:cubicBezTo>
                <a:cubicBezTo>
                  <a:pt x="1349" y="5065"/>
                  <a:pt x="1351" y="5077"/>
                  <a:pt x="1366" y="5091"/>
                </a:cubicBezTo>
                <a:cubicBezTo>
                  <a:pt x="1388" y="5137"/>
                  <a:pt x="1444" y="5134"/>
                  <a:pt x="1497" y="5155"/>
                </a:cubicBezTo>
                <a:cubicBezTo>
                  <a:pt x="1568" y="5183"/>
                  <a:pt x="1616" y="5214"/>
                  <a:pt x="1644" y="5278"/>
                </a:cubicBezTo>
                <a:cubicBezTo>
                  <a:pt x="1655" y="5305"/>
                  <a:pt x="1666" y="5336"/>
                  <a:pt x="1644" y="5363"/>
                </a:cubicBezTo>
                <a:cubicBezTo>
                  <a:pt x="1612" y="5489"/>
                  <a:pt x="1370" y="5457"/>
                  <a:pt x="1317" y="5571"/>
                </a:cubicBezTo>
                <a:cubicBezTo>
                  <a:pt x="1240" y="5737"/>
                  <a:pt x="1504" y="5899"/>
                  <a:pt x="1635" y="5927"/>
                </a:cubicBezTo>
                <a:cubicBezTo>
                  <a:pt x="1749" y="5952"/>
                  <a:pt x="1826" y="5888"/>
                  <a:pt x="1896" y="5870"/>
                </a:cubicBezTo>
                <a:cubicBezTo>
                  <a:pt x="1942" y="5858"/>
                  <a:pt x="1987" y="5868"/>
                  <a:pt x="2033" y="5870"/>
                </a:cubicBezTo>
                <a:cubicBezTo>
                  <a:pt x="2058" y="5885"/>
                  <a:pt x="2083" y="5900"/>
                  <a:pt x="2107" y="5916"/>
                </a:cubicBezTo>
                <a:cubicBezTo>
                  <a:pt x="2185" y="6007"/>
                  <a:pt x="2091" y="6112"/>
                  <a:pt x="2065" y="6195"/>
                </a:cubicBezTo>
                <a:cubicBezTo>
                  <a:pt x="2036" y="6289"/>
                  <a:pt x="2113" y="6333"/>
                  <a:pt x="2131" y="6389"/>
                </a:cubicBezTo>
                <a:cubicBezTo>
                  <a:pt x="2148" y="6444"/>
                  <a:pt x="2094" y="6496"/>
                  <a:pt x="2082" y="6538"/>
                </a:cubicBezTo>
                <a:cubicBezTo>
                  <a:pt x="2071" y="6575"/>
                  <a:pt x="2092" y="6617"/>
                  <a:pt x="2099" y="6643"/>
                </a:cubicBezTo>
                <a:cubicBezTo>
                  <a:pt x="2126" y="6739"/>
                  <a:pt x="2057" y="6824"/>
                  <a:pt x="1993" y="6851"/>
                </a:cubicBezTo>
                <a:cubicBezTo>
                  <a:pt x="1752" y="6952"/>
                  <a:pt x="1622" y="6709"/>
                  <a:pt x="1383" y="6753"/>
                </a:cubicBezTo>
                <a:cubicBezTo>
                  <a:pt x="1248" y="6777"/>
                  <a:pt x="1071" y="6855"/>
                  <a:pt x="1146" y="7018"/>
                </a:cubicBezTo>
                <a:cubicBezTo>
                  <a:pt x="1189" y="7111"/>
                  <a:pt x="1404" y="7301"/>
                  <a:pt x="1601" y="7265"/>
                </a:cubicBezTo>
                <a:cubicBezTo>
                  <a:pt x="1701" y="7246"/>
                  <a:pt x="1839" y="7157"/>
                  <a:pt x="1959" y="7219"/>
                </a:cubicBezTo>
                <a:cubicBezTo>
                  <a:pt x="2115" y="7300"/>
                  <a:pt x="2032" y="7519"/>
                  <a:pt x="2205" y="7578"/>
                </a:cubicBezTo>
                <a:cubicBezTo>
                  <a:pt x="2424" y="7651"/>
                  <a:pt x="2911" y="7641"/>
                  <a:pt x="2895" y="7868"/>
                </a:cubicBezTo>
                <a:cubicBezTo>
                  <a:pt x="2847" y="7904"/>
                  <a:pt x="2819" y="7933"/>
                  <a:pt x="2741" y="7948"/>
                </a:cubicBezTo>
                <a:cubicBezTo>
                  <a:pt x="2601" y="7974"/>
                  <a:pt x="2449" y="7912"/>
                  <a:pt x="2334" y="7953"/>
                </a:cubicBezTo>
                <a:cubicBezTo>
                  <a:pt x="2209" y="7997"/>
                  <a:pt x="2215" y="8167"/>
                  <a:pt x="2016" y="8207"/>
                </a:cubicBezTo>
                <a:cubicBezTo>
                  <a:pt x="1873" y="8235"/>
                  <a:pt x="1783" y="8132"/>
                  <a:pt x="1707" y="8097"/>
                </a:cubicBezTo>
                <a:cubicBezTo>
                  <a:pt x="1603" y="8048"/>
                  <a:pt x="1436" y="8101"/>
                  <a:pt x="1366" y="8142"/>
                </a:cubicBezTo>
                <a:cubicBezTo>
                  <a:pt x="1342" y="8156"/>
                  <a:pt x="1330" y="8183"/>
                  <a:pt x="1309" y="8200"/>
                </a:cubicBezTo>
                <a:cubicBezTo>
                  <a:pt x="1309" y="8219"/>
                  <a:pt x="1309" y="8239"/>
                  <a:pt x="1309" y="8259"/>
                </a:cubicBezTo>
                <a:cubicBezTo>
                  <a:pt x="1336" y="8280"/>
                  <a:pt x="1353" y="8312"/>
                  <a:pt x="1383" y="8330"/>
                </a:cubicBezTo>
                <a:cubicBezTo>
                  <a:pt x="1433" y="8359"/>
                  <a:pt x="1598" y="8433"/>
                  <a:pt x="1521" y="8513"/>
                </a:cubicBezTo>
                <a:cubicBezTo>
                  <a:pt x="1467" y="8639"/>
                  <a:pt x="1114" y="8542"/>
                  <a:pt x="1048" y="8693"/>
                </a:cubicBezTo>
                <a:cubicBezTo>
                  <a:pt x="995" y="8755"/>
                  <a:pt x="1063" y="8845"/>
                  <a:pt x="1097" y="8881"/>
                </a:cubicBezTo>
                <a:cubicBezTo>
                  <a:pt x="1138" y="8924"/>
                  <a:pt x="1275" y="8996"/>
                  <a:pt x="1334" y="9032"/>
                </a:cubicBezTo>
                <a:cubicBezTo>
                  <a:pt x="1438" y="9094"/>
                  <a:pt x="1502" y="9186"/>
                  <a:pt x="1586" y="9265"/>
                </a:cubicBezTo>
                <a:cubicBezTo>
                  <a:pt x="1587" y="9412"/>
                  <a:pt x="1433" y="9383"/>
                  <a:pt x="1326" y="9441"/>
                </a:cubicBezTo>
                <a:cubicBezTo>
                  <a:pt x="1238" y="9489"/>
                  <a:pt x="1190" y="9573"/>
                  <a:pt x="1082" y="9610"/>
                </a:cubicBezTo>
                <a:cubicBezTo>
                  <a:pt x="989" y="9642"/>
                  <a:pt x="848" y="9610"/>
                  <a:pt x="756" y="9642"/>
                </a:cubicBezTo>
                <a:cubicBezTo>
                  <a:pt x="728" y="9732"/>
                  <a:pt x="793" y="9772"/>
                  <a:pt x="813" y="9855"/>
                </a:cubicBezTo>
                <a:cubicBezTo>
                  <a:pt x="837" y="9954"/>
                  <a:pt x="717" y="10040"/>
                  <a:pt x="782" y="10141"/>
                </a:cubicBezTo>
                <a:cubicBezTo>
                  <a:pt x="836" y="10226"/>
                  <a:pt x="962" y="10210"/>
                  <a:pt x="1091" y="10239"/>
                </a:cubicBezTo>
                <a:cubicBezTo>
                  <a:pt x="1164" y="10260"/>
                  <a:pt x="1236" y="10281"/>
                  <a:pt x="1309" y="10303"/>
                </a:cubicBezTo>
                <a:cubicBezTo>
                  <a:pt x="1361" y="10313"/>
                  <a:pt x="1458" y="10305"/>
                  <a:pt x="1497" y="10298"/>
                </a:cubicBezTo>
                <a:cubicBezTo>
                  <a:pt x="1563" y="10294"/>
                  <a:pt x="1627" y="10289"/>
                  <a:pt x="1692" y="10284"/>
                </a:cubicBezTo>
                <a:cubicBezTo>
                  <a:pt x="1773" y="10268"/>
                  <a:pt x="1865" y="10243"/>
                  <a:pt x="1944" y="10225"/>
                </a:cubicBezTo>
                <a:cubicBezTo>
                  <a:pt x="2121" y="10186"/>
                  <a:pt x="2333" y="10172"/>
                  <a:pt x="2408" y="10291"/>
                </a:cubicBezTo>
                <a:cubicBezTo>
                  <a:pt x="2419" y="10308"/>
                  <a:pt x="2437" y="10354"/>
                  <a:pt x="2423" y="10388"/>
                </a:cubicBezTo>
                <a:cubicBezTo>
                  <a:pt x="2393" y="10463"/>
                  <a:pt x="2281" y="10510"/>
                  <a:pt x="2196" y="10545"/>
                </a:cubicBezTo>
                <a:cubicBezTo>
                  <a:pt x="2041" y="10610"/>
                  <a:pt x="1692" y="10709"/>
                  <a:pt x="1601" y="10810"/>
                </a:cubicBezTo>
                <a:cubicBezTo>
                  <a:pt x="1487" y="10937"/>
                  <a:pt x="1624" y="11126"/>
                  <a:pt x="1383" y="11174"/>
                </a:cubicBezTo>
                <a:cubicBezTo>
                  <a:pt x="1127" y="11225"/>
                  <a:pt x="1060" y="10918"/>
                  <a:pt x="782" y="10986"/>
                </a:cubicBezTo>
                <a:cubicBezTo>
                  <a:pt x="747" y="10994"/>
                  <a:pt x="704" y="11015"/>
                  <a:pt x="676" y="11032"/>
                </a:cubicBezTo>
                <a:cubicBezTo>
                  <a:pt x="608" y="11072"/>
                  <a:pt x="552" y="11164"/>
                  <a:pt x="530" y="11238"/>
                </a:cubicBezTo>
                <a:cubicBezTo>
                  <a:pt x="498" y="11344"/>
                  <a:pt x="549" y="11426"/>
                  <a:pt x="487" y="11505"/>
                </a:cubicBezTo>
                <a:cubicBezTo>
                  <a:pt x="446" y="11557"/>
                  <a:pt x="365" y="11603"/>
                  <a:pt x="284" y="11622"/>
                </a:cubicBezTo>
                <a:cubicBezTo>
                  <a:pt x="199" y="11642"/>
                  <a:pt x="112" y="11633"/>
                  <a:pt x="57" y="11674"/>
                </a:cubicBezTo>
                <a:cubicBezTo>
                  <a:pt x="24" y="11700"/>
                  <a:pt x="-26" y="11764"/>
                  <a:pt x="17" y="11810"/>
                </a:cubicBezTo>
                <a:cubicBezTo>
                  <a:pt x="47" y="11877"/>
                  <a:pt x="152" y="11887"/>
                  <a:pt x="235" y="11914"/>
                </a:cubicBezTo>
                <a:cubicBezTo>
                  <a:pt x="347" y="11951"/>
                  <a:pt x="499" y="11999"/>
                  <a:pt x="553" y="12083"/>
                </a:cubicBezTo>
                <a:cubicBezTo>
                  <a:pt x="646" y="12230"/>
                  <a:pt x="405" y="12289"/>
                  <a:pt x="455" y="12440"/>
                </a:cubicBezTo>
                <a:cubicBezTo>
                  <a:pt x="493" y="12551"/>
                  <a:pt x="631" y="12594"/>
                  <a:pt x="684" y="12694"/>
                </a:cubicBezTo>
                <a:cubicBezTo>
                  <a:pt x="718" y="12759"/>
                  <a:pt x="716" y="12836"/>
                  <a:pt x="782" y="12875"/>
                </a:cubicBezTo>
                <a:cubicBezTo>
                  <a:pt x="881" y="12933"/>
                  <a:pt x="1183" y="12885"/>
                  <a:pt x="1317" y="12861"/>
                </a:cubicBezTo>
                <a:cubicBezTo>
                  <a:pt x="1458" y="12837"/>
                  <a:pt x="1621" y="12875"/>
                  <a:pt x="1650" y="12946"/>
                </a:cubicBezTo>
                <a:cubicBezTo>
                  <a:pt x="1669" y="12967"/>
                  <a:pt x="1661" y="12982"/>
                  <a:pt x="1658" y="13012"/>
                </a:cubicBezTo>
                <a:cubicBezTo>
                  <a:pt x="1638" y="13029"/>
                  <a:pt x="1626" y="13056"/>
                  <a:pt x="1601" y="13069"/>
                </a:cubicBezTo>
                <a:cubicBezTo>
                  <a:pt x="1485" y="13132"/>
                  <a:pt x="1300" y="13128"/>
                  <a:pt x="1171" y="13181"/>
                </a:cubicBezTo>
                <a:cubicBezTo>
                  <a:pt x="1068" y="13223"/>
                  <a:pt x="984" y="13292"/>
                  <a:pt x="871" y="13330"/>
                </a:cubicBezTo>
                <a:cubicBezTo>
                  <a:pt x="732" y="13375"/>
                  <a:pt x="478" y="13423"/>
                  <a:pt x="544" y="13602"/>
                </a:cubicBezTo>
                <a:cubicBezTo>
                  <a:pt x="586" y="13713"/>
                  <a:pt x="766" y="13736"/>
                  <a:pt x="805" y="13849"/>
                </a:cubicBezTo>
                <a:cubicBezTo>
                  <a:pt x="841" y="13952"/>
                  <a:pt x="704" y="14022"/>
                  <a:pt x="782" y="14116"/>
                </a:cubicBezTo>
                <a:cubicBezTo>
                  <a:pt x="893" y="14249"/>
                  <a:pt x="1304" y="14157"/>
                  <a:pt x="1375" y="14322"/>
                </a:cubicBezTo>
                <a:cubicBezTo>
                  <a:pt x="1451" y="14403"/>
                  <a:pt x="1338" y="14495"/>
                  <a:pt x="1286" y="14537"/>
                </a:cubicBezTo>
                <a:cubicBezTo>
                  <a:pt x="1158" y="14637"/>
                  <a:pt x="867" y="14805"/>
                  <a:pt x="985" y="15030"/>
                </a:cubicBezTo>
                <a:cubicBezTo>
                  <a:pt x="1034" y="15123"/>
                  <a:pt x="1204" y="15206"/>
                  <a:pt x="1383" y="15147"/>
                </a:cubicBezTo>
                <a:cubicBezTo>
                  <a:pt x="1445" y="15127"/>
                  <a:pt x="1492" y="15082"/>
                  <a:pt x="1546" y="15056"/>
                </a:cubicBezTo>
                <a:cubicBezTo>
                  <a:pt x="1601" y="15029"/>
                  <a:pt x="1664" y="15018"/>
                  <a:pt x="1701" y="14978"/>
                </a:cubicBezTo>
                <a:cubicBezTo>
                  <a:pt x="1740" y="14936"/>
                  <a:pt x="1766" y="14882"/>
                  <a:pt x="1822" y="14855"/>
                </a:cubicBezTo>
                <a:cubicBezTo>
                  <a:pt x="1866" y="14832"/>
                  <a:pt x="1919" y="14840"/>
                  <a:pt x="1976" y="14843"/>
                </a:cubicBezTo>
                <a:cubicBezTo>
                  <a:pt x="2012" y="14870"/>
                  <a:pt x="2061" y="14888"/>
                  <a:pt x="2082" y="14927"/>
                </a:cubicBezTo>
                <a:cubicBezTo>
                  <a:pt x="2126" y="15008"/>
                  <a:pt x="2106" y="15080"/>
                  <a:pt x="2205" y="15115"/>
                </a:cubicBezTo>
                <a:cubicBezTo>
                  <a:pt x="2262" y="15128"/>
                  <a:pt x="2317" y="15141"/>
                  <a:pt x="2374" y="15154"/>
                </a:cubicBezTo>
                <a:cubicBezTo>
                  <a:pt x="2528" y="15182"/>
                  <a:pt x="2685" y="15064"/>
                  <a:pt x="2766" y="15211"/>
                </a:cubicBezTo>
                <a:cubicBezTo>
                  <a:pt x="2805" y="15281"/>
                  <a:pt x="2763" y="15373"/>
                  <a:pt x="2789" y="15458"/>
                </a:cubicBezTo>
                <a:cubicBezTo>
                  <a:pt x="2827" y="15580"/>
                  <a:pt x="2987" y="15649"/>
                  <a:pt x="2847" y="15796"/>
                </a:cubicBezTo>
                <a:cubicBezTo>
                  <a:pt x="2783" y="15863"/>
                  <a:pt x="2619" y="15863"/>
                  <a:pt x="2569" y="15940"/>
                </a:cubicBezTo>
                <a:cubicBezTo>
                  <a:pt x="2495" y="16055"/>
                  <a:pt x="2618" y="16206"/>
                  <a:pt x="2709" y="16238"/>
                </a:cubicBezTo>
                <a:cubicBezTo>
                  <a:pt x="2909" y="16309"/>
                  <a:pt x="3149" y="16155"/>
                  <a:pt x="3359" y="16226"/>
                </a:cubicBezTo>
                <a:cubicBezTo>
                  <a:pt x="3504" y="16274"/>
                  <a:pt x="3571" y="16386"/>
                  <a:pt x="3774" y="16375"/>
                </a:cubicBezTo>
                <a:cubicBezTo>
                  <a:pt x="3801" y="16353"/>
                  <a:pt x="3841" y="16340"/>
                  <a:pt x="3863" y="16315"/>
                </a:cubicBezTo>
                <a:cubicBezTo>
                  <a:pt x="3898" y="16278"/>
                  <a:pt x="3921" y="16231"/>
                  <a:pt x="3969" y="16206"/>
                </a:cubicBezTo>
                <a:cubicBezTo>
                  <a:pt x="4036" y="16170"/>
                  <a:pt x="4135" y="16164"/>
                  <a:pt x="4204" y="16134"/>
                </a:cubicBezTo>
                <a:cubicBezTo>
                  <a:pt x="4278" y="16102"/>
                  <a:pt x="4392" y="16051"/>
                  <a:pt x="4490" y="16107"/>
                </a:cubicBezTo>
                <a:cubicBezTo>
                  <a:pt x="4612" y="16178"/>
                  <a:pt x="4587" y="16368"/>
                  <a:pt x="4717" y="16432"/>
                </a:cubicBezTo>
                <a:cubicBezTo>
                  <a:pt x="4898" y="16522"/>
                  <a:pt x="5087" y="16369"/>
                  <a:pt x="5270" y="16413"/>
                </a:cubicBezTo>
                <a:cubicBezTo>
                  <a:pt x="5423" y="16451"/>
                  <a:pt x="5447" y="16597"/>
                  <a:pt x="5613" y="16628"/>
                </a:cubicBezTo>
                <a:cubicBezTo>
                  <a:pt x="5738" y="16652"/>
                  <a:pt x="5900" y="16478"/>
                  <a:pt x="5971" y="16432"/>
                </a:cubicBezTo>
                <a:cubicBezTo>
                  <a:pt x="6009" y="16407"/>
                  <a:pt x="6096" y="16366"/>
                  <a:pt x="6157" y="16400"/>
                </a:cubicBezTo>
                <a:cubicBezTo>
                  <a:pt x="6472" y="16448"/>
                  <a:pt x="6063" y="16968"/>
                  <a:pt x="6392" y="17037"/>
                </a:cubicBezTo>
                <a:cubicBezTo>
                  <a:pt x="6492" y="17059"/>
                  <a:pt x="6591" y="16999"/>
                  <a:pt x="6653" y="16978"/>
                </a:cubicBezTo>
                <a:cubicBezTo>
                  <a:pt x="6726" y="16959"/>
                  <a:pt x="6800" y="16938"/>
                  <a:pt x="6873" y="16919"/>
                </a:cubicBezTo>
                <a:cubicBezTo>
                  <a:pt x="7017" y="16869"/>
                  <a:pt x="7108" y="16785"/>
                  <a:pt x="7191" y="16686"/>
                </a:cubicBezTo>
                <a:cubicBezTo>
                  <a:pt x="7250" y="16615"/>
                  <a:pt x="7379" y="16451"/>
                  <a:pt x="7563" y="16491"/>
                </a:cubicBezTo>
                <a:cubicBezTo>
                  <a:pt x="7741" y="16530"/>
                  <a:pt x="7780" y="16745"/>
                  <a:pt x="7873" y="16855"/>
                </a:cubicBezTo>
                <a:cubicBezTo>
                  <a:pt x="7913" y="16902"/>
                  <a:pt x="7983" y="16971"/>
                  <a:pt x="8108" y="16946"/>
                </a:cubicBezTo>
                <a:cubicBezTo>
                  <a:pt x="8208" y="16926"/>
                  <a:pt x="8261" y="16844"/>
                  <a:pt x="8307" y="16762"/>
                </a:cubicBezTo>
                <a:cubicBezTo>
                  <a:pt x="8811" y="17200"/>
                  <a:pt x="9645" y="17976"/>
                  <a:pt x="9645" y="17976"/>
                </a:cubicBezTo>
                <a:cubicBezTo>
                  <a:pt x="9645" y="17976"/>
                  <a:pt x="9976" y="18231"/>
                  <a:pt x="9976" y="18562"/>
                </a:cubicBezTo>
                <a:cubicBezTo>
                  <a:pt x="9976" y="19024"/>
                  <a:pt x="9976" y="19718"/>
                  <a:pt x="9976" y="19945"/>
                </a:cubicBezTo>
                <a:cubicBezTo>
                  <a:pt x="9976" y="20728"/>
                  <a:pt x="9275" y="21597"/>
                  <a:pt x="9275" y="21597"/>
                </a:cubicBezTo>
                <a:cubicBezTo>
                  <a:pt x="9275" y="21597"/>
                  <a:pt x="12156" y="21599"/>
                  <a:pt x="12312" y="21599"/>
                </a:cubicBezTo>
                <a:cubicBezTo>
                  <a:pt x="12136" y="21598"/>
                  <a:pt x="11551" y="20437"/>
                  <a:pt x="11551" y="19800"/>
                </a:cubicBezTo>
                <a:cubicBezTo>
                  <a:pt x="11551" y="19712"/>
                  <a:pt x="11551" y="19149"/>
                  <a:pt x="11551" y="18439"/>
                </a:cubicBezTo>
                <a:cubicBezTo>
                  <a:pt x="11551" y="18313"/>
                  <a:pt x="12770" y="17328"/>
                  <a:pt x="13727" y="16613"/>
                </a:cubicBezTo>
                <a:cubicBezTo>
                  <a:pt x="13783" y="16676"/>
                  <a:pt x="13849" y="16735"/>
                  <a:pt x="13907" y="16763"/>
                </a:cubicBezTo>
                <a:cubicBezTo>
                  <a:pt x="14005" y="16812"/>
                  <a:pt x="14097" y="16760"/>
                  <a:pt x="14159" y="16725"/>
                </a:cubicBezTo>
                <a:cubicBezTo>
                  <a:pt x="14245" y="16674"/>
                  <a:pt x="14295" y="16594"/>
                  <a:pt x="14387" y="16550"/>
                </a:cubicBezTo>
                <a:cubicBezTo>
                  <a:pt x="14448" y="16522"/>
                  <a:pt x="14510" y="16524"/>
                  <a:pt x="14591" y="16510"/>
                </a:cubicBezTo>
                <a:cubicBezTo>
                  <a:pt x="14611" y="16506"/>
                  <a:pt x="14663" y="16499"/>
                  <a:pt x="14697" y="16505"/>
                </a:cubicBezTo>
                <a:cubicBezTo>
                  <a:pt x="14793" y="16523"/>
                  <a:pt x="14859" y="16557"/>
                  <a:pt x="14883" y="16633"/>
                </a:cubicBezTo>
                <a:cubicBezTo>
                  <a:pt x="14913" y="16728"/>
                  <a:pt x="14829" y="16803"/>
                  <a:pt x="14908" y="16880"/>
                </a:cubicBezTo>
                <a:cubicBezTo>
                  <a:pt x="14952" y="16923"/>
                  <a:pt x="15088" y="16931"/>
                  <a:pt x="15169" y="16907"/>
                </a:cubicBezTo>
                <a:cubicBezTo>
                  <a:pt x="15293" y="16870"/>
                  <a:pt x="15350" y="16788"/>
                  <a:pt x="15444" y="16731"/>
                </a:cubicBezTo>
                <a:cubicBezTo>
                  <a:pt x="15470" y="16716"/>
                  <a:pt x="15502" y="16709"/>
                  <a:pt x="15527" y="16692"/>
                </a:cubicBezTo>
                <a:cubicBezTo>
                  <a:pt x="15645" y="16695"/>
                  <a:pt x="15851" y="16792"/>
                  <a:pt x="15883" y="16862"/>
                </a:cubicBezTo>
                <a:cubicBezTo>
                  <a:pt x="15908" y="16916"/>
                  <a:pt x="15860" y="16974"/>
                  <a:pt x="15883" y="17037"/>
                </a:cubicBezTo>
                <a:cubicBezTo>
                  <a:pt x="15904" y="17100"/>
                  <a:pt x="15992" y="17149"/>
                  <a:pt x="16071" y="17166"/>
                </a:cubicBezTo>
                <a:cubicBezTo>
                  <a:pt x="16166" y="17186"/>
                  <a:pt x="16249" y="17147"/>
                  <a:pt x="16298" y="17127"/>
                </a:cubicBezTo>
                <a:cubicBezTo>
                  <a:pt x="16471" y="17055"/>
                  <a:pt x="16644" y="16922"/>
                  <a:pt x="16713" y="16770"/>
                </a:cubicBezTo>
                <a:cubicBezTo>
                  <a:pt x="16744" y="16702"/>
                  <a:pt x="16713" y="16598"/>
                  <a:pt x="16747" y="16530"/>
                </a:cubicBezTo>
                <a:cubicBezTo>
                  <a:pt x="16797" y="16427"/>
                  <a:pt x="16984" y="16405"/>
                  <a:pt x="17062" y="16322"/>
                </a:cubicBezTo>
                <a:cubicBezTo>
                  <a:pt x="17111" y="16271"/>
                  <a:pt x="17151" y="16189"/>
                  <a:pt x="17234" y="16167"/>
                </a:cubicBezTo>
                <a:cubicBezTo>
                  <a:pt x="17325" y="16117"/>
                  <a:pt x="17412" y="16236"/>
                  <a:pt x="17486" y="16251"/>
                </a:cubicBezTo>
                <a:cubicBezTo>
                  <a:pt x="17591" y="16273"/>
                  <a:pt x="17682" y="16172"/>
                  <a:pt x="17778" y="16231"/>
                </a:cubicBezTo>
                <a:cubicBezTo>
                  <a:pt x="17922" y="16272"/>
                  <a:pt x="17836" y="16455"/>
                  <a:pt x="17967" y="16491"/>
                </a:cubicBezTo>
                <a:cubicBezTo>
                  <a:pt x="18062" y="16544"/>
                  <a:pt x="18188" y="16456"/>
                  <a:pt x="18225" y="16413"/>
                </a:cubicBezTo>
                <a:cubicBezTo>
                  <a:pt x="18369" y="16247"/>
                  <a:pt x="18056" y="15975"/>
                  <a:pt x="18299" y="15856"/>
                </a:cubicBezTo>
                <a:cubicBezTo>
                  <a:pt x="18497" y="15758"/>
                  <a:pt x="18746" y="15898"/>
                  <a:pt x="18975" y="15856"/>
                </a:cubicBezTo>
                <a:cubicBezTo>
                  <a:pt x="19040" y="15843"/>
                  <a:pt x="19096" y="15820"/>
                  <a:pt x="19144" y="15796"/>
                </a:cubicBezTo>
                <a:cubicBezTo>
                  <a:pt x="19197" y="15770"/>
                  <a:pt x="19246" y="15756"/>
                  <a:pt x="19267" y="15705"/>
                </a:cubicBezTo>
                <a:cubicBezTo>
                  <a:pt x="19276" y="15694"/>
                  <a:pt x="19276" y="15674"/>
                  <a:pt x="19276" y="15654"/>
                </a:cubicBezTo>
                <a:cubicBezTo>
                  <a:pt x="19224" y="15611"/>
                  <a:pt x="19177" y="15554"/>
                  <a:pt x="19096" y="15536"/>
                </a:cubicBezTo>
                <a:cubicBezTo>
                  <a:pt x="19001" y="15515"/>
                  <a:pt x="18914" y="15560"/>
                  <a:pt x="18829" y="15536"/>
                </a:cubicBezTo>
                <a:cubicBezTo>
                  <a:pt x="18781" y="15522"/>
                  <a:pt x="18759" y="15487"/>
                  <a:pt x="18723" y="15465"/>
                </a:cubicBezTo>
                <a:cubicBezTo>
                  <a:pt x="18697" y="15298"/>
                  <a:pt x="18775" y="15326"/>
                  <a:pt x="18852" y="15225"/>
                </a:cubicBezTo>
                <a:cubicBezTo>
                  <a:pt x="18884" y="15184"/>
                  <a:pt x="18876" y="15123"/>
                  <a:pt x="18901" y="15076"/>
                </a:cubicBezTo>
                <a:cubicBezTo>
                  <a:pt x="18939" y="15004"/>
                  <a:pt x="19021" y="14960"/>
                  <a:pt x="19047" y="14875"/>
                </a:cubicBezTo>
                <a:cubicBezTo>
                  <a:pt x="19079" y="14769"/>
                  <a:pt x="18936" y="14676"/>
                  <a:pt x="18909" y="14596"/>
                </a:cubicBezTo>
                <a:cubicBezTo>
                  <a:pt x="18878" y="14505"/>
                  <a:pt x="18986" y="14364"/>
                  <a:pt x="19038" y="14336"/>
                </a:cubicBezTo>
                <a:cubicBezTo>
                  <a:pt x="19188" y="14255"/>
                  <a:pt x="19464" y="14397"/>
                  <a:pt x="19648" y="14290"/>
                </a:cubicBezTo>
                <a:cubicBezTo>
                  <a:pt x="19715" y="14251"/>
                  <a:pt x="19748" y="14181"/>
                  <a:pt x="19797" y="14128"/>
                </a:cubicBezTo>
                <a:cubicBezTo>
                  <a:pt x="19848" y="14071"/>
                  <a:pt x="19948" y="14048"/>
                  <a:pt x="20000" y="13992"/>
                </a:cubicBezTo>
                <a:cubicBezTo>
                  <a:pt x="20082" y="13905"/>
                  <a:pt x="20098" y="13852"/>
                  <a:pt x="20284" y="13862"/>
                </a:cubicBezTo>
                <a:cubicBezTo>
                  <a:pt x="20307" y="13881"/>
                  <a:pt x="20345" y="13891"/>
                  <a:pt x="20364" y="13913"/>
                </a:cubicBezTo>
                <a:cubicBezTo>
                  <a:pt x="20405" y="13957"/>
                  <a:pt x="20436" y="14034"/>
                  <a:pt x="20470" y="14082"/>
                </a:cubicBezTo>
                <a:cubicBezTo>
                  <a:pt x="20504" y="14089"/>
                  <a:pt x="20534" y="14111"/>
                  <a:pt x="20584" y="14102"/>
                </a:cubicBezTo>
                <a:cubicBezTo>
                  <a:pt x="20716" y="14079"/>
                  <a:pt x="20958" y="13991"/>
                  <a:pt x="20911" y="13835"/>
                </a:cubicBezTo>
                <a:cubicBezTo>
                  <a:pt x="20883" y="13746"/>
                  <a:pt x="20730" y="13595"/>
                  <a:pt x="20633" y="13563"/>
                </a:cubicBezTo>
                <a:cubicBezTo>
                  <a:pt x="20514" y="13523"/>
                  <a:pt x="20416" y="13551"/>
                  <a:pt x="20356" y="13460"/>
                </a:cubicBezTo>
                <a:cubicBezTo>
                  <a:pt x="20335" y="13428"/>
                  <a:pt x="20327" y="13375"/>
                  <a:pt x="20341" y="13336"/>
                </a:cubicBezTo>
                <a:cubicBezTo>
                  <a:pt x="20376" y="13237"/>
                  <a:pt x="20469" y="13174"/>
                  <a:pt x="20576" y="13135"/>
                </a:cubicBezTo>
                <a:cubicBezTo>
                  <a:pt x="20664" y="13103"/>
                  <a:pt x="20760" y="13095"/>
                  <a:pt x="20796" y="13024"/>
                </a:cubicBezTo>
                <a:cubicBezTo>
                  <a:pt x="20849" y="12922"/>
                  <a:pt x="20717" y="12799"/>
                  <a:pt x="20779" y="12726"/>
                </a:cubicBezTo>
                <a:cubicBezTo>
                  <a:pt x="20805" y="12612"/>
                  <a:pt x="21085" y="12606"/>
                  <a:pt x="21211" y="12564"/>
                </a:cubicBezTo>
                <a:cubicBezTo>
                  <a:pt x="21300" y="12534"/>
                  <a:pt x="21324" y="12488"/>
                  <a:pt x="21381" y="12433"/>
                </a:cubicBezTo>
                <a:cubicBezTo>
                  <a:pt x="21375" y="12253"/>
                  <a:pt x="21127" y="12307"/>
                  <a:pt x="21146" y="12095"/>
                </a:cubicBezTo>
                <a:cubicBezTo>
                  <a:pt x="21181" y="12068"/>
                  <a:pt x="21204" y="12029"/>
                  <a:pt x="21243" y="12006"/>
                </a:cubicBezTo>
                <a:cubicBezTo>
                  <a:pt x="21334" y="11951"/>
                  <a:pt x="21358" y="11930"/>
                  <a:pt x="21430" y="11862"/>
                </a:cubicBezTo>
                <a:cubicBezTo>
                  <a:pt x="21431" y="11683"/>
                  <a:pt x="21194" y="11716"/>
                  <a:pt x="21048" y="11654"/>
                </a:cubicBezTo>
                <a:cubicBezTo>
                  <a:pt x="21015" y="11640"/>
                  <a:pt x="21000" y="11610"/>
                  <a:pt x="20974" y="11590"/>
                </a:cubicBezTo>
                <a:cubicBezTo>
                  <a:pt x="20974" y="11572"/>
                  <a:pt x="20974" y="11555"/>
                  <a:pt x="20974" y="11537"/>
                </a:cubicBezTo>
                <a:cubicBezTo>
                  <a:pt x="21002" y="11514"/>
                  <a:pt x="21021" y="11484"/>
                  <a:pt x="21057" y="11466"/>
                </a:cubicBezTo>
                <a:cubicBezTo>
                  <a:pt x="21168" y="11413"/>
                  <a:pt x="21322" y="11415"/>
                  <a:pt x="21423" y="11356"/>
                </a:cubicBezTo>
                <a:cubicBezTo>
                  <a:pt x="21495" y="11315"/>
                  <a:pt x="21574" y="11174"/>
                  <a:pt x="21504" y="11083"/>
                </a:cubicBezTo>
                <a:cubicBezTo>
                  <a:pt x="21448" y="11009"/>
                  <a:pt x="21318" y="10959"/>
                  <a:pt x="21203" y="10934"/>
                </a:cubicBezTo>
                <a:cubicBezTo>
                  <a:pt x="20983" y="10886"/>
                  <a:pt x="20840" y="11005"/>
                  <a:pt x="20690" y="11044"/>
                </a:cubicBezTo>
                <a:cubicBezTo>
                  <a:pt x="20593" y="11057"/>
                  <a:pt x="20496" y="11070"/>
                  <a:pt x="20398" y="11083"/>
                </a:cubicBezTo>
                <a:cubicBezTo>
                  <a:pt x="20326" y="11101"/>
                  <a:pt x="20194" y="11158"/>
                  <a:pt x="20089" y="11121"/>
                </a:cubicBezTo>
                <a:cubicBezTo>
                  <a:pt x="20051" y="11108"/>
                  <a:pt x="20039" y="11075"/>
                  <a:pt x="20015" y="11050"/>
                </a:cubicBezTo>
                <a:cubicBezTo>
                  <a:pt x="20022" y="10894"/>
                  <a:pt x="20237" y="10890"/>
                  <a:pt x="20332" y="10804"/>
                </a:cubicBezTo>
                <a:cubicBezTo>
                  <a:pt x="20396" y="10746"/>
                  <a:pt x="20378" y="10623"/>
                  <a:pt x="20430" y="10557"/>
                </a:cubicBezTo>
                <a:cubicBezTo>
                  <a:pt x="20491" y="10479"/>
                  <a:pt x="20614" y="10442"/>
                  <a:pt x="20682" y="10369"/>
                </a:cubicBezTo>
                <a:cubicBezTo>
                  <a:pt x="20800" y="10242"/>
                  <a:pt x="20905" y="9931"/>
                  <a:pt x="20756" y="9765"/>
                </a:cubicBezTo>
                <a:cubicBezTo>
                  <a:pt x="20696" y="9699"/>
                  <a:pt x="20530" y="9623"/>
                  <a:pt x="20356" y="9654"/>
                </a:cubicBezTo>
                <a:cubicBezTo>
                  <a:pt x="20278" y="9668"/>
                  <a:pt x="20170" y="9709"/>
                  <a:pt x="20063" y="9688"/>
                </a:cubicBezTo>
                <a:cubicBezTo>
                  <a:pt x="19964" y="9668"/>
                  <a:pt x="19869" y="9604"/>
                  <a:pt x="19820" y="9544"/>
                </a:cubicBezTo>
                <a:cubicBezTo>
                  <a:pt x="19804" y="9524"/>
                  <a:pt x="19805" y="9498"/>
                  <a:pt x="19788" y="9480"/>
                </a:cubicBezTo>
                <a:cubicBezTo>
                  <a:pt x="19802" y="9355"/>
                  <a:pt x="19965" y="9347"/>
                  <a:pt x="20063" y="9290"/>
                </a:cubicBezTo>
                <a:cubicBezTo>
                  <a:pt x="20154" y="9238"/>
                  <a:pt x="20162" y="9145"/>
                  <a:pt x="20210" y="9057"/>
                </a:cubicBezTo>
                <a:cubicBezTo>
                  <a:pt x="20248" y="8987"/>
                  <a:pt x="20323" y="8927"/>
                  <a:pt x="20349" y="8849"/>
                </a:cubicBezTo>
                <a:cubicBezTo>
                  <a:pt x="20367" y="8796"/>
                  <a:pt x="20338" y="8733"/>
                  <a:pt x="20315" y="8707"/>
                </a:cubicBezTo>
                <a:cubicBezTo>
                  <a:pt x="20282" y="8669"/>
                  <a:pt x="20121" y="8573"/>
                  <a:pt x="20023" y="8590"/>
                </a:cubicBezTo>
                <a:cubicBezTo>
                  <a:pt x="19929" y="8607"/>
                  <a:pt x="19800" y="8655"/>
                  <a:pt x="19682" y="8616"/>
                </a:cubicBezTo>
                <a:cubicBezTo>
                  <a:pt x="19551" y="8572"/>
                  <a:pt x="19540" y="8435"/>
                  <a:pt x="19396" y="8408"/>
                </a:cubicBezTo>
                <a:cubicBezTo>
                  <a:pt x="19339" y="8397"/>
                  <a:pt x="19267" y="8425"/>
                  <a:pt x="19227" y="8435"/>
                </a:cubicBezTo>
                <a:cubicBezTo>
                  <a:pt x="19110" y="8463"/>
                  <a:pt x="18998" y="8489"/>
                  <a:pt x="18884" y="8513"/>
                </a:cubicBezTo>
                <a:cubicBezTo>
                  <a:pt x="18798" y="8530"/>
                  <a:pt x="18647" y="8510"/>
                  <a:pt x="18680" y="8421"/>
                </a:cubicBezTo>
                <a:cubicBezTo>
                  <a:pt x="18716" y="8326"/>
                  <a:pt x="18917" y="8321"/>
                  <a:pt x="19015" y="8272"/>
                </a:cubicBezTo>
                <a:cubicBezTo>
                  <a:pt x="19101" y="8230"/>
                  <a:pt x="19177" y="8169"/>
                  <a:pt x="19276" y="8136"/>
                </a:cubicBezTo>
                <a:cubicBezTo>
                  <a:pt x="19349" y="8123"/>
                  <a:pt x="19421" y="8110"/>
                  <a:pt x="19494" y="8097"/>
                </a:cubicBezTo>
                <a:cubicBezTo>
                  <a:pt x="19560" y="8069"/>
                  <a:pt x="19588" y="7998"/>
                  <a:pt x="19648" y="7966"/>
                </a:cubicBezTo>
                <a:cubicBezTo>
                  <a:pt x="19707" y="7935"/>
                  <a:pt x="19811" y="7945"/>
                  <a:pt x="19869" y="7914"/>
                </a:cubicBezTo>
                <a:cubicBezTo>
                  <a:pt x="19919" y="7887"/>
                  <a:pt x="19939" y="7825"/>
                  <a:pt x="19974" y="7786"/>
                </a:cubicBezTo>
                <a:cubicBezTo>
                  <a:pt x="20058" y="7694"/>
                  <a:pt x="20177" y="7675"/>
                  <a:pt x="20178" y="7512"/>
                </a:cubicBezTo>
                <a:cubicBezTo>
                  <a:pt x="20145" y="7485"/>
                  <a:pt x="20127" y="7450"/>
                  <a:pt x="20080" y="7434"/>
                </a:cubicBezTo>
                <a:cubicBezTo>
                  <a:pt x="19906" y="7374"/>
                  <a:pt x="19754" y="7417"/>
                  <a:pt x="19771" y="7214"/>
                </a:cubicBezTo>
                <a:cubicBezTo>
                  <a:pt x="19797" y="7193"/>
                  <a:pt x="19815" y="7158"/>
                  <a:pt x="19845" y="7141"/>
                </a:cubicBezTo>
                <a:cubicBezTo>
                  <a:pt x="19901" y="7111"/>
                  <a:pt x="19996" y="7097"/>
                  <a:pt x="20055" y="7070"/>
                </a:cubicBezTo>
                <a:cubicBezTo>
                  <a:pt x="20096" y="6931"/>
                  <a:pt x="19905" y="6922"/>
                  <a:pt x="19797" y="6862"/>
                </a:cubicBezTo>
                <a:cubicBezTo>
                  <a:pt x="19769" y="6847"/>
                  <a:pt x="19755" y="6817"/>
                  <a:pt x="19731" y="6798"/>
                </a:cubicBezTo>
                <a:cubicBezTo>
                  <a:pt x="19732" y="6640"/>
                  <a:pt x="19875" y="6495"/>
                  <a:pt x="20000" y="6435"/>
                </a:cubicBezTo>
                <a:cubicBezTo>
                  <a:pt x="20065" y="6403"/>
                  <a:pt x="20143" y="6397"/>
                  <a:pt x="20203" y="6364"/>
                </a:cubicBezTo>
                <a:cubicBezTo>
                  <a:pt x="20250" y="6338"/>
                  <a:pt x="20345" y="6239"/>
                  <a:pt x="20284" y="6174"/>
                </a:cubicBezTo>
                <a:cubicBezTo>
                  <a:pt x="20236" y="6070"/>
                  <a:pt x="20002" y="6150"/>
                  <a:pt x="19894" y="6096"/>
                </a:cubicBezTo>
                <a:cubicBezTo>
                  <a:pt x="19759" y="6029"/>
                  <a:pt x="19842" y="5898"/>
                  <a:pt x="19763" y="5804"/>
                </a:cubicBezTo>
                <a:cubicBezTo>
                  <a:pt x="19685" y="5712"/>
                  <a:pt x="19435" y="5747"/>
                  <a:pt x="19348" y="5662"/>
                </a:cubicBezTo>
                <a:cubicBezTo>
                  <a:pt x="19286" y="5601"/>
                  <a:pt x="19328" y="5473"/>
                  <a:pt x="19324" y="5376"/>
                </a:cubicBezTo>
                <a:cubicBezTo>
                  <a:pt x="19322" y="5322"/>
                  <a:pt x="19289" y="5260"/>
                  <a:pt x="19333" y="5221"/>
                </a:cubicBezTo>
                <a:cubicBezTo>
                  <a:pt x="19369" y="5147"/>
                  <a:pt x="19504" y="5176"/>
                  <a:pt x="19608" y="5155"/>
                </a:cubicBezTo>
                <a:cubicBezTo>
                  <a:pt x="19732" y="5129"/>
                  <a:pt x="19829" y="5087"/>
                  <a:pt x="19886" y="5006"/>
                </a:cubicBezTo>
                <a:cubicBezTo>
                  <a:pt x="19908" y="4973"/>
                  <a:pt x="19942" y="4888"/>
                  <a:pt x="19900" y="4844"/>
                </a:cubicBezTo>
                <a:cubicBezTo>
                  <a:pt x="19856" y="4743"/>
                  <a:pt x="19645" y="4794"/>
                  <a:pt x="19600" y="4661"/>
                </a:cubicBezTo>
                <a:cubicBezTo>
                  <a:pt x="19559" y="4540"/>
                  <a:pt x="19793" y="4409"/>
                  <a:pt x="19706" y="4220"/>
                </a:cubicBezTo>
                <a:cubicBezTo>
                  <a:pt x="19669" y="4140"/>
                  <a:pt x="19571" y="4119"/>
                  <a:pt x="19494" y="4071"/>
                </a:cubicBezTo>
                <a:cubicBezTo>
                  <a:pt x="19311" y="4076"/>
                  <a:pt x="19342" y="4233"/>
                  <a:pt x="19178" y="4259"/>
                </a:cubicBezTo>
                <a:cubicBezTo>
                  <a:pt x="19016" y="4284"/>
                  <a:pt x="18946" y="4083"/>
                  <a:pt x="18812" y="4057"/>
                </a:cubicBezTo>
                <a:cubicBezTo>
                  <a:pt x="18693" y="4034"/>
                  <a:pt x="18536" y="4154"/>
                  <a:pt x="18428" y="4078"/>
                </a:cubicBezTo>
                <a:cubicBezTo>
                  <a:pt x="18300" y="4042"/>
                  <a:pt x="18371" y="3914"/>
                  <a:pt x="18331" y="3806"/>
                </a:cubicBezTo>
                <a:cubicBezTo>
                  <a:pt x="18320" y="3777"/>
                  <a:pt x="18291" y="3756"/>
                  <a:pt x="18274" y="3733"/>
                </a:cubicBezTo>
                <a:cubicBezTo>
                  <a:pt x="18073" y="3697"/>
                  <a:pt x="17900" y="3831"/>
                  <a:pt x="17818" y="3934"/>
                </a:cubicBezTo>
                <a:cubicBezTo>
                  <a:pt x="17747" y="4025"/>
                  <a:pt x="17715" y="4124"/>
                  <a:pt x="17543" y="4117"/>
                </a:cubicBezTo>
                <a:cubicBezTo>
                  <a:pt x="17504" y="4086"/>
                  <a:pt x="17455" y="4066"/>
                  <a:pt x="17429" y="4025"/>
                </a:cubicBezTo>
                <a:cubicBezTo>
                  <a:pt x="17175" y="3638"/>
                  <a:pt x="17816" y="3597"/>
                  <a:pt x="17950" y="3363"/>
                </a:cubicBezTo>
                <a:cubicBezTo>
                  <a:pt x="18043" y="3198"/>
                  <a:pt x="17875" y="3120"/>
                  <a:pt x="17844" y="2999"/>
                </a:cubicBezTo>
                <a:cubicBezTo>
                  <a:pt x="17832" y="2953"/>
                  <a:pt x="17869" y="2904"/>
                  <a:pt x="17884" y="2876"/>
                </a:cubicBezTo>
                <a:cubicBezTo>
                  <a:pt x="17926" y="2796"/>
                  <a:pt x="17963" y="2687"/>
                  <a:pt x="17909" y="2603"/>
                </a:cubicBezTo>
                <a:cubicBezTo>
                  <a:pt x="17892" y="2575"/>
                  <a:pt x="17877" y="2547"/>
                  <a:pt x="17844" y="2532"/>
                </a:cubicBezTo>
                <a:cubicBezTo>
                  <a:pt x="17709" y="2474"/>
                  <a:pt x="17609" y="2576"/>
                  <a:pt x="17552" y="2624"/>
                </a:cubicBezTo>
                <a:cubicBezTo>
                  <a:pt x="17512" y="2657"/>
                  <a:pt x="17458" y="2687"/>
                  <a:pt x="17397" y="2701"/>
                </a:cubicBezTo>
                <a:cubicBezTo>
                  <a:pt x="17350" y="2713"/>
                  <a:pt x="17317" y="2708"/>
                  <a:pt x="17283" y="2727"/>
                </a:cubicBezTo>
                <a:cubicBezTo>
                  <a:pt x="17212" y="2767"/>
                  <a:pt x="17207" y="2853"/>
                  <a:pt x="17111" y="2876"/>
                </a:cubicBezTo>
                <a:cubicBezTo>
                  <a:pt x="17078" y="2894"/>
                  <a:pt x="17010" y="2890"/>
                  <a:pt x="16973" y="2876"/>
                </a:cubicBezTo>
                <a:cubicBezTo>
                  <a:pt x="16909" y="2850"/>
                  <a:pt x="16868" y="2791"/>
                  <a:pt x="16795" y="2772"/>
                </a:cubicBezTo>
                <a:cubicBezTo>
                  <a:pt x="16728" y="2770"/>
                  <a:pt x="16660" y="2768"/>
                  <a:pt x="16592" y="2766"/>
                </a:cubicBezTo>
                <a:cubicBezTo>
                  <a:pt x="16545" y="2756"/>
                  <a:pt x="16513" y="2732"/>
                  <a:pt x="16478" y="2713"/>
                </a:cubicBezTo>
                <a:cubicBezTo>
                  <a:pt x="16451" y="2618"/>
                  <a:pt x="16475" y="2530"/>
                  <a:pt x="16526" y="2461"/>
                </a:cubicBezTo>
                <a:cubicBezTo>
                  <a:pt x="16559" y="2418"/>
                  <a:pt x="16625" y="2348"/>
                  <a:pt x="16584" y="2267"/>
                </a:cubicBezTo>
                <a:cubicBezTo>
                  <a:pt x="16547" y="2194"/>
                  <a:pt x="16449" y="2144"/>
                  <a:pt x="16346" y="2123"/>
                </a:cubicBezTo>
                <a:cubicBezTo>
                  <a:pt x="16283" y="2110"/>
                  <a:pt x="16232" y="2121"/>
                  <a:pt x="16185" y="2098"/>
                </a:cubicBezTo>
                <a:cubicBezTo>
                  <a:pt x="16118" y="2065"/>
                  <a:pt x="16116" y="2001"/>
                  <a:pt x="16080" y="1942"/>
                </a:cubicBezTo>
                <a:cubicBezTo>
                  <a:pt x="16012" y="1834"/>
                  <a:pt x="15839" y="1731"/>
                  <a:pt x="15982" y="1584"/>
                </a:cubicBezTo>
                <a:cubicBezTo>
                  <a:pt x="16067" y="1497"/>
                  <a:pt x="16221" y="1541"/>
                  <a:pt x="16315" y="1488"/>
                </a:cubicBezTo>
                <a:cubicBezTo>
                  <a:pt x="16329" y="1479"/>
                  <a:pt x="16334" y="1459"/>
                  <a:pt x="16346" y="1449"/>
                </a:cubicBezTo>
                <a:cubicBezTo>
                  <a:pt x="16345" y="1308"/>
                  <a:pt x="16182" y="1228"/>
                  <a:pt x="16071" y="1170"/>
                </a:cubicBezTo>
                <a:cubicBezTo>
                  <a:pt x="16035" y="1151"/>
                  <a:pt x="15973" y="1108"/>
                  <a:pt x="15900" y="1124"/>
                </a:cubicBezTo>
                <a:cubicBezTo>
                  <a:pt x="15810" y="1143"/>
                  <a:pt x="15768" y="1215"/>
                  <a:pt x="15679" y="1234"/>
                </a:cubicBezTo>
                <a:cubicBezTo>
                  <a:pt x="15543" y="1263"/>
                  <a:pt x="15377" y="1155"/>
                  <a:pt x="15224" y="1156"/>
                </a:cubicBezTo>
                <a:cubicBezTo>
                  <a:pt x="15203" y="1173"/>
                  <a:pt x="15170" y="1182"/>
                  <a:pt x="15152" y="1202"/>
                </a:cubicBezTo>
                <a:cubicBezTo>
                  <a:pt x="15113" y="1245"/>
                  <a:pt x="15093" y="1302"/>
                  <a:pt x="15038" y="1332"/>
                </a:cubicBezTo>
                <a:cubicBezTo>
                  <a:pt x="15005" y="1349"/>
                  <a:pt x="14944" y="1355"/>
                  <a:pt x="14900" y="1344"/>
                </a:cubicBezTo>
                <a:cubicBezTo>
                  <a:pt x="14721" y="1297"/>
                  <a:pt x="14723" y="1134"/>
                  <a:pt x="14786" y="994"/>
                </a:cubicBezTo>
                <a:cubicBezTo>
                  <a:pt x="14798" y="967"/>
                  <a:pt x="14816" y="916"/>
                  <a:pt x="14802" y="877"/>
                </a:cubicBezTo>
                <a:cubicBezTo>
                  <a:pt x="14781" y="815"/>
                  <a:pt x="14716" y="751"/>
                  <a:pt x="14680" y="695"/>
                </a:cubicBezTo>
                <a:cubicBezTo>
                  <a:pt x="14616" y="597"/>
                  <a:pt x="14568" y="511"/>
                  <a:pt x="14445" y="461"/>
                </a:cubicBezTo>
                <a:cubicBezTo>
                  <a:pt x="14405" y="446"/>
                  <a:pt x="14318" y="428"/>
                  <a:pt x="14273" y="454"/>
                </a:cubicBezTo>
                <a:cubicBezTo>
                  <a:pt x="14150" y="490"/>
                  <a:pt x="14245" y="677"/>
                  <a:pt x="14087" y="715"/>
                </a:cubicBezTo>
                <a:cubicBezTo>
                  <a:pt x="14039" y="740"/>
                  <a:pt x="13955" y="721"/>
                  <a:pt x="13915" y="701"/>
                </a:cubicBezTo>
                <a:cubicBezTo>
                  <a:pt x="13864" y="676"/>
                  <a:pt x="13828" y="629"/>
                  <a:pt x="13777" y="603"/>
                </a:cubicBezTo>
                <a:cubicBezTo>
                  <a:pt x="13583" y="506"/>
                  <a:pt x="13180" y="500"/>
                  <a:pt x="13199" y="740"/>
                </a:cubicBezTo>
                <a:cubicBezTo>
                  <a:pt x="13212" y="750"/>
                  <a:pt x="13220" y="770"/>
                  <a:pt x="13233" y="779"/>
                </a:cubicBezTo>
                <a:cubicBezTo>
                  <a:pt x="13274" y="806"/>
                  <a:pt x="13333" y="809"/>
                  <a:pt x="13379" y="831"/>
                </a:cubicBezTo>
                <a:cubicBezTo>
                  <a:pt x="13410" y="847"/>
                  <a:pt x="13429" y="873"/>
                  <a:pt x="13460" y="889"/>
                </a:cubicBezTo>
                <a:cubicBezTo>
                  <a:pt x="13473" y="933"/>
                  <a:pt x="13480" y="958"/>
                  <a:pt x="13477" y="1007"/>
                </a:cubicBezTo>
                <a:cubicBezTo>
                  <a:pt x="13434" y="1043"/>
                  <a:pt x="13412" y="1080"/>
                  <a:pt x="13345" y="1097"/>
                </a:cubicBezTo>
                <a:cubicBezTo>
                  <a:pt x="13281" y="1113"/>
                  <a:pt x="13191" y="1095"/>
                  <a:pt x="13136" y="1117"/>
                </a:cubicBezTo>
                <a:cubicBezTo>
                  <a:pt x="13114" y="1135"/>
                  <a:pt x="13092" y="1152"/>
                  <a:pt x="13070" y="1170"/>
                </a:cubicBezTo>
                <a:cubicBezTo>
                  <a:pt x="13047" y="1183"/>
                  <a:pt x="13018" y="1188"/>
                  <a:pt x="12996" y="1202"/>
                </a:cubicBezTo>
                <a:cubicBezTo>
                  <a:pt x="12787" y="1196"/>
                  <a:pt x="12751" y="1051"/>
                  <a:pt x="12526" y="1065"/>
                </a:cubicBezTo>
                <a:cubicBezTo>
                  <a:pt x="12507" y="1076"/>
                  <a:pt x="12487" y="1086"/>
                  <a:pt x="12468" y="1097"/>
                </a:cubicBezTo>
                <a:cubicBezTo>
                  <a:pt x="12416" y="1158"/>
                  <a:pt x="12434" y="1275"/>
                  <a:pt x="12377" y="1337"/>
                </a:cubicBezTo>
                <a:cubicBezTo>
                  <a:pt x="12349" y="1368"/>
                  <a:pt x="12267" y="1407"/>
                  <a:pt x="12183" y="1389"/>
                </a:cubicBezTo>
                <a:cubicBezTo>
                  <a:pt x="12147" y="1382"/>
                  <a:pt x="12104" y="1351"/>
                  <a:pt x="12045" y="1364"/>
                </a:cubicBezTo>
                <a:cubicBezTo>
                  <a:pt x="11986" y="1377"/>
                  <a:pt x="11955" y="1430"/>
                  <a:pt x="11899" y="1449"/>
                </a:cubicBezTo>
                <a:cubicBezTo>
                  <a:pt x="11796" y="1482"/>
                  <a:pt x="11667" y="1415"/>
                  <a:pt x="11630" y="1371"/>
                </a:cubicBezTo>
                <a:cubicBezTo>
                  <a:pt x="11494" y="1210"/>
                  <a:pt x="11773" y="1107"/>
                  <a:pt x="11736" y="962"/>
                </a:cubicBezTo>
                <a:cubicBezTo>
                  <a:pt x="11722" y="907"/>
                  <a:pt x="11689" y="885"/>
                  <a:pt x="11655" y="850"/>
                </a:cubicBezTo>
                <a:cubicBezTo>
                  <a:pt x="11429" y="841"/>
                  <a:pt x="11409" y="1030"/>
                  <a:pt x="11143" y="1019"/>
                </a:cubicBezTo>
                <a:cubicBezTo>
                  <a:pt x="11101" y="988"/>
                  <a:pt x="11051" y="976"/>
                  <a:pt x="11028" y="928"/>
                </a:cubicBezTo>
                <a:cubicBezTo>
                  <a:pt x="11010" y="890"/>
                  <a:pt x="11038" y="836"/>
                  <a:pt x="11020" y="793"/>
                </a:cubicBezTo>
                <a:cubicBezTo>
                  <a:pt x="11012" y="773"/>
                  <a:pt x="10984" y="757"/>
                  <a:pt x="10971" y="740"/>
                </a:cubicBezTo>
                <a:cubicBezTo>
                  <a:pt x="10582" y="661"/>
                  <a:pt x="10663" y="935"/>
                  <a:pt x="10427" y="1012"/>
                </a:cubicBezTo>
                <a:cubicBezTo>
                  <a:pt x="10354" y="1036"/>
                  <a:pt x="10272" y="1017"/>
                  <a:pt x="10183" y="1033"/>
                </a:cubicBezTo>
                <a:cubicBezTo>
                  <a:pt x="10082" y="1050"/>
                  <a:pt x="9895" y="1094"/>
                  <a:pt x="9800" y="1046"/>
                </a:cubicBezTo>
                <a:cubicBezTo>
                  <a:pt x="9719" y="1006"/>
                  <a:pt x="9715" y="891"/>
                  <a:pt x="9630" y="857"/>
                </a:cubicBezTo>
                <a:cubicBezTo>
                  <a:pt x="9563" y="853"/>
                  <a:pt x="9495" y="849"/>
                  <a:pt x="9427" y="845"/>
                </a:cubicBezTo>
                <a:cubicBezTo>
                  <a:pt x="9377" y="834"/>
                  <a:pt x="9351" y="800"/>
                  <a:pt x="9313" y="779"/>
                </a:cubicBezTo>
                <a:cubicBezTo>
                  <a:pt x="9306" y="752"/>
                  <a:pt x="9282" y="710"/>
                  <a:pt x="9296" y="669"/>
                </a:cubicBezTo>
                <a:cubicBezTo>
                  <a:pt x="9306" y="639"/>
                  <a:pt x="9340" y="607"/>
                  <a:pt x="9353" y="578"/>
                </a:cubicBezTo>
                <a:cubicBezTo>
                  <a:pt x="9388" y="500"/>
                  <a:pt x="9324" y="409"/>
                  <a:pt x="9256" y="390"/>
                </a:cubicBezTo>
                <a:cubicBezTo>
                  <a:pt x="9145" y="337"/>
                  <a:pt x="9007" y="506"/>
                  <a:pt x="8881" y="429"/>
                </a:cubicBezTo>
                <a:cubicBezTo>
                  <a:pt x="8823" y="412"/>
                  <a:pt x="8763" y="343"/>
                  <a:pt x="8783" y="267"/>
                </a:cubicBezTo>
                <a:cubicBezTo>
                  <a:pt x="8790" y="241"/>
                  <a:pt x="8811" y="197"/>
                  <a:pt x="8800" y="162"/>
                </a:cubicBezTo>
                <a:cubicBezTo>
                  <a:pt x="8767" y="52"/>
                  <a:pt x="8635" y="-1"/>
                  <a:pt x="8459" y="0"/>
                </a:cubicBezTo>
                <a:close/>
                <a:moveTo>
                  <a:pt x="9783" y="16089"/>
                </a:moveTo>
                <a:cubicBezTo>
                  <a:pt x="9851" y="16101"/>
                  <a:pt x="9914" y="16135"/>
                  <a:pt x="9976" y="16175"/>
                </a:cubicBezTo>
                <a:cubicBezTo>
                  <a:pt x="9976" y="16474"/>
                  <a:pt x="9976" y="16799"/>
                  <a:pt x="9976" y="17097"/>
                </a:cubicBezTo>
                <a:cubicBezTo>
                  <a:pt x="9976" y="17096"/>
                  <a:pt x="9882" y="17286"/>
                  <a:pt x="9671" y="17127"/>
                </a:cubicBezTo>
                <a:cubicBezTo>
                  <a:pt x="9541" y="17029"/>
                  <a:pt x="8872" y="16498"/>
                  <a:pt x="8804" y="16444"/>
                </a:cubicBezTo>
                <a:cubicBezTo>
                  <a:pt x="8867" y="16377"/>
                  <a:pt x="8923" y="16299"/>
                  <a:pt x="9020" y="16270"/>
                </a:cubicBezTo>
                <a:cubicBezTo>
                  <a:pt x="9144" y="16233"/>
                  <a:pt x="9233" y="16324"/>
                  <a:pt x="9361" y="16297"/>
                </a:cubicBezTo>
                <a:cubicBezTo>
                  <a:pt x="9503" y="16267"/>
                  <a:pt x="9621" y="16059"/>
                  <a:pt x="9783" y="16089"/>
                </a:cubicBezTo>
                <a:close/>
                <a:moveTo>
                  <a:pt x="12111" y="16270"/>
                </a:moveTo>
                <a:cubicBezTo>
                  <a:pt x="12207" y="16287"/>
                  <a:pt x="12265" y="16333"/>
                  <a:pt x="12337" y="16368"/>
                </a:cubicBezTo>
                <a:cubicBezTo>
                  <a:pt x="12474" y="16434"/>
                  <a:pt x="12782" y="16524"/>
                  <a:pt x="13025" y="16479"/>
                </a:cubicBezTo>
                <a:lnTo>
                  <a:pt x="11863" y="17379"/>
                </a:lnTo>
                <a:cubicBezTo>
                  <a:pt x="11863" y="17379"/>
                  <a:pt x="11551" y="17522"/>
                  <a:pt x="11551" y="17276"/>
                </a:cubicBezTo>
                <a:cubicBezTo>
                  <a:pt x="11551" y="16969"/>
                  <a:pt x="11551" y="16667"/>
                  <a:pt x="11551" y="16388"/>
                </a:cubicBezTo>
                <a:cubicBezTo>
                  <a:pt x="11678" y="16360"/>
                  <a:pt x="11794" y="16339"/>
                  <a:pt x="11916" y="16304"/>
                </a:cubicBezTo>
                <a:cubicBezTo>
                  <a:pt x="11961" y="16290"/>
                  <a:pt x="12043" y="16258"/>
                  <a:pt x="12111" y="16270"/>
                </a:cubicBezTo>
                <a:close/>
              </a:path>
            </a:pathLst>
          </a:custGeom>
          <a:solidFill>
            <a:srgbClr val="565929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202" name="Mela"/>
          <p:cNvSpPr/>
          <p:nvPr/>
        </p:nvSpPr>
        <p:spPr>
          <a:xfrm>
            <a:off x="9001939" y="8254938"/>
            <a:ext cx="411132" cy="467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410" h="20613" extrusionOk="0">
                <a:moveTo>
                  <a:pt x="0" y="2"/>
                </a:moveTo>
                <a:cubicBezTo>
                  <a:pt x="1451" y="3943"/>
                  <a:pt x="5157" y="4456"/>
                  <a:pt x="6978" y="3382"/>
                </a:cubicBezTo>
                <a:cubicBezTo>
                  <a:pt x="7286" y="3563"/>
                  <a:pt x="8060" y="4073"/>
                  <a:pt x="8550" y="4884"/>
                </a:cubicBezTo>
                <a:cubicBezTo>
                  <a:pt x="8454" y="5252"/>
                  <a:pt x="8387" y="5636"/>
                  <a:pt x="8341" y="6039"/>
                </a:cubicBezTo>
                <a:cubicBezTo>
                  <a:pt x="7169" y="5159"/>
                  <a:pt x="4412" y="3710"/>
                  <a:pt x="1571" y="6696"/>
                </a:cubicBezTo>
                <a:cubicBezTo>
                  <a:pt x="-2090" y="10545"/>
                  <a:pt x="1666" y="17304"/>
                  <a:pt x="3532" y="19171"/>
                </a:cubicBezTo>
                <a:cubicBezTo>
                  <a:pt x="5051" y="20690"/>
                  <a:pt x="7284" y="21033"/>
                  <a:pt x="8895" y="20084"/>
                </a:cubicBezTo>
                <a:cubicBezTo>
                  <a:pt x="10541" y="20966"/>
                  <a:pt x="12760" y="20533"/>
                  <a:pt x="14220" y="18952"/>
                </a:cubicBezTo>
                <a:cubicBezTo>
                  <a:pt x="16014" y="17010"/>
                  <a:pt x="19510" y="10100"/>
                  <a:pt x="15705" y="6404"/>
                </a:cubicBezTo>
                <a:cubicBezTo>
                  <a:pt x="12821" y="3604"/>
                  <a:pt x="10177" y="5030"/>
                  <a:pt x="8996" y="5962"/>
                </a:cubicBezTo>
                <a:cubicBezTo>
                  <a:pt x="9362" y="4276"/>
                  <a:pt x="10299" y="2881"/>
                  <a:pt x="11830" y="1818"/>
                </a:cubicBezTo>
                <a:cubicBezTo>
                  <a:pt x="12127" y="1605"/>
                  <a:pt x="11429" y="972"/>
                  <a:pt x="11062" y="1235"/>
                </a:cubicBezTo>
                <a:cubicBezTo>
                  <a:pt x="9865" y="2172"/>
                  <a:pt x="9134" y="3168"/>
                  <a:pt x="8722" y="4327"/>
                </a:cubicBezTo>
                <a:cubicBezTo>
                  <a:pt x="8152" y="3554"/>
                  <a:pt x="7406" y="3094"/>
                  <a:pt x="7137" y="2944"/>
                </a:cubicBezTo>
                <a:cubicBezTo>
                  <a:pt x="6952" y="2300"/>
                  <a:pt x="6374" y="756"/>
                  <a:pt x="4976" y="243"/>
                </a:cubicBezTo>
                <a:cubicBezTo>
                  <a:pt x="2769" y="-567"/>
                  <a:pt x="2384" y="993"/>
                  <a:pt x="0" y="2"/>
                </a:cubicBezTo>
                <a:close/>
              </a:path>
            </a:pathLst>
          </a:custGeom>
          <a:solidFill>
            <a:srgbClr val="BD1C02"/>
          </a:solidFill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4" fill="hold" grpId="3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22" presetClass="entr" presetSubtype="2" fill="hold" grpId="4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1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90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3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23" presetClass="entr" presetSubtype="16" fill="hold" grpId="7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00"/>
                            </p:stCondLst>
                            <p:childTnLst>
                              <p:par>
                                <p:cTn id="34" presetID="2" presetClass="entr" presetSubtype="1" fill="hold" grpId="8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1" animBg="1" advAuto="0"/>
      <p:bldP spid="196" grpId="2" animBg="1" advAuto="0"/>
      <p:bldP spid="197" grpId="3" animBg="1" advAuto="0"/>
      <p:bldP spid="198" grpId="5" animBg="1" advAuto="0"/>
      <p:bldP spid="199" grpId="4" animBg="1" advAuto="0"/>
      <p:bldP spid="200" grpId="6" animBg="1" advAuto="0"/>
      <p:bldP spid="201" grpId="7" animBg="1" advAuto="0"/>
      <p:bldP spid="202" grpId="8" animBg="1" advAuto="0"/>
    </p:bldLst>
  </p:timing>
</p:sld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D62"/>
      </a:lt1>
      <a:dk2>
        <a:srgbClr val="A7A7A7"/>
      </a:dk2>
      <a:lt2>
        <a:srgbClr val="535353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2C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2C62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Macintosh PowerPoint</Application>
  <PresentationFormat>Personalizzato</PresentationFormat>
  <Paragraphs>68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Apple Chancery</vt:lpstr>
      <vt:lpstr>Didot</vt:lpstr>
      <vt:lpstr>Helvetica Neue</vt:lpstr>
      <vt:lpstr>Snell Roundhand</vt:lpstr>
      <vt:lpstr>Zapfino</vt:lpstr>
      <vt:lpstr>Renaissance</vt:lpstr>
      <vt:lpstr>LA RIVOLUZIONE SCIENTIFICA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RIVOLUZIONE SCIENTIFICA</dc:title>
  <cp:lastModifiedBy>Tommaso Del Lungo</cp:lastModifiedBy>
  <cp:revision>1</cp:revision>
  <dcterms:modified xsi:type="dcterms:W3CDTF">2018-06-21T18:44:56Z</dcterms:modified>
</cp:coreProperties>
</file>