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78E40-A337-4902-9192-6AAE45D9F860}" type="datetimeFigureOut">
              <a:rPr lang="it-IT" smtClean="0"/>
              <a:t>27/04/2018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8EE64-4753-4768-93EA-E2CFF061DB8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EE64-4753-4768-93EA-E2CFF061DB8B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EB0C-3639-4717-AB08-6AE14229C598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AF34F0-8681-49B5-803F-6AAC2A0D5F7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EB0C-3639-4717-AB08-6AE14229C598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34F0-8681-49B5-803F-6AAC2A0D5F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DAF34F0-8681-49B5-803F-6AAC2A0D5F7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EB0C-3639-4717-AB08-6AE14229C598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EB0C-3639-4717-AB08-6AE14229C598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DAF34F0-8681-49B5-803F-6AAC2A0D5F7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EB0C-3639-4717-AB08-6AE14229C598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AF34F0-8681-49B5-803F-6AAC2A0D5F7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834EB0C-3639-4717-AB08-6AE14229C598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34F0-8681-49B5-803F-6AAC2A0D5F7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EB0C-3639-4717-AB08-6AE14229C598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DAF34F0-8681-49B5-803F-6AAC2A0D5F7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EB0C-3639-4717-AB08-6AE14229C598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DAF34F0-8681-49B5-803F-6AAC2A0D5F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EB0C-3639-4717-AB08-6AE14229C598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AF34F0-8681-49B5-803F-6AAC2A0D5F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AF34F0-8681-49B5-803F-6AAC2A0D5F7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EB0C-3639-4717-AB08-6AE14229C598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DAF34F0-8681-49B5-803F-6AAC2A0D5F7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834EB0C-3639-4717-AB08-6AE14229C598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834EB0C-3639-4717-AB08-6AE14229C598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AF34F0-8681-49B5-803F-6AAC2A0D5F7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e 8"/>
          <p:cNvSpPr/>
          <p:nvPr/>
        </p:nvSpPr>
        <p:spPr>
          <a:xfrm>
            <a:off x="395536" y="4221088"/>
            <a:ext cx="5882952" cy="21602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solidFill>
                  <a:schemeClr val="tx1"/>
                </a:solidFill>
                <a:latin typeface="Adobe Myungjo Std M" pitchFamily="18" charset="-128"/>
                <a:ea typeface="Adobe Myungjo Std M" pitchFamily="18" charset="-128"/>
              </a:rPr>
              <a:t>La microscopia </a:t>
            </a:r>
            <a:r>
              <a:rPr lang="it-IT" sz="4000" b="1" dirty="0" smtClean="0">
                <a:solidFill>
                  <a:schemeClr val="tx1"/>
                </a:solidFill>
                <a:latin typeface="Adobe Myungjo Std M" pitchFamily="18" charset="-128"/>
                <a:ea typeface="Adobe Myungjo Std M" pitchFamily="18" charset="-128"/>
                <a:cs typeface="Adobe Devanagari" pitchFamily="18" charset="0"/>
              </a:rPr>
              <a:t>crioelettronica</a:t>
            </a:r>
            <a:r>
              <a:rPr lang="it-IT" sz="4000" dirty="0" smtClean="0">
                <a:solidFill>
                  <a:schemeClr val="tx1"/>
                </a:solidFill>
                <a:latin typeface="Adobe Myungjo Std M" pitchFamily="18" charset="-128"/>
                <a:ea typeface="Adobe Myungjo Std M" pitchFamily="18" charset="-128"/>
              </a:rPr>
              <a:t> </a:t>
            </a:r>
            <a:endParaRPr lang="it-IT" sz="4000" dirty="0">
              <a:solidFill>
                <a:schemeClr val="tx1"/>
              </a:solidFill>
              <a:latin typeface="Adobe Myungjo Std M" pitchFamily="18" charset="-128"/>
              <a:ea typeface="Adobe Myungjo Std M" pitchFamily="18" charset="-128"/>
            </a:endParaRPr>
          </a:p>
        </p:txBody>
      </p:sp>
      <p:sp>
        <p:nvSpPr>
          <p:cNvPr id="7" name="Ovale 6"/>
          <p:cNvSpPr/>
          <p:nvPr/>
        </p:nvSpPr>
        <p:spPr>
          <a:xfrm>
            <a:off x="251520" y="332656"/>
            <a:ext cx="8676456" cy="39604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200" dirty="0" smtClean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</a:rPr>
              <a:t>‘’Premio nobel per la chimica 2017’’</a:t>
            </a:r>
            <a:endParaRPr lang="it-IT" sz="7200" dirty="0">
              <a:ln>
                <a:solidFill>
                  <a:schemeClr val="accent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876256" y="6309320"/>
            <a:ext cx="2267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 BONNIE" pitchFamily="2" charset="0"/>
              </a:rPr>
              <a:t>Federica Mele 4 c</a:t>
            </a:r>
            <a:endParaRPr lang="it-IT" sz="2800" dirty="0">
              <a:solidFill>
                <a:schemeClr val="accent1">
                  <a:lumMod val="20000"/>
                  <a:lumOff val="80000"/>
                </a:schemeClr>
              </a:solidFill>
              <a:latin typeface="AR BONNIE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“Per aver sviluppato la microscopia </a:t>
            </a:r>
            <a:r>
              <a:rPr lang="it-IT" dirty="0" err="1" smtClean="0"/>
              <a:t>crioelettrica</a:t>
            </a:r>
            <a:r>
              <a:rPr lang="it-IT" dirty="0" smtClean="0"/>
              <a:t> e le strutture delle biomolecole”</a:t>
            </a:r>
            <a:endParaRPr lang="it-IT" dirty="0"/>
          </a:p>
        </p:txBody>
      </p:sp>
      <p:pic>
        <p:nvPicPr>
          <p:cNvPr id="5" name="Segnaposto immagine 4" descr="chimica2.fw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806" r="11806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908720"/>
            <a:ext cx="2438400" cy="5257800"/>
          </a:xfrm>
        </p:spPr>
        <p:txBody>
          <a:bodyPr>
            <a:normAutofit/>
          </a:bodyPr>
          <a:lstStyle/>
          <a:p>
            <a:r>
              <a:rPr lang="it-IT" sz="1800" dirty="0" smtClean="0"/>
              <a:t>E’ stato assegnato a Jacques </a:t>
            </a:r>
            <a:r>
              <a:rPr lang="it-IT" sz="1800" dirty="0" err="1" smtClean="0"/>
              <a:t>Dubochet</a:t>
            </a:r>
            <a:r>
              <a:rPr lang="it-IT" sz="1800" dirty="0" smtClean="0"/>
              <a:t>, Joachim Frank e Richard </a:t>
            </a:r>
            <a:r>
              <a:rPr lang="it-IT" sz="1800" dirty="0" err="1" smtClean="0"/>
              <a:t>Henderson</a:t>
            </a:r>
            <a:r>
              <a:rPr lang="it-IT" sz="1800" dirty="0" smtClean="0"/>
              <a:t> , per aver potuto osservare allo stato naturale  i le diverse molecole di DNA, RNA o di proteine attraverso  un processo di congelamento e di </a:t>
            </a:r>
            <a:r>
              <a:rPr lang="it-IT" sz="1800" dirty="0" err="1" smtClean="0"/>
              <a:t>vitrificazione</a:t>
            </a:r>
            <a:r>
              <a:rPr lang="it-IT" sz="1800" dirty="0" smtClean="0"/>
              <a:t> . In questo modo è stato possibile osservare le relazioni spaziali tra loro.</a:t>
            </a:r>
            <a:endParaRPr lang="it-IT" sz="1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“microscopia </a:t>
            </a:r>
            <a:r>
              <a:rPr lang="it-IT" dirty="0" err="1" smtClean="0"/>
              <a:t>crioelettrica</a:t>
            </a:r>
            <a:r>
              <a:rPr lang="it-IT" dirty="0" smtClean="0"/>
              <a:t>’’</a:t>
            </a:r>
            <a:endParaRPr lang="it-IT" dirty="0"/>
          </a:p>
        </p:txBody>
      </p:sp>
      <p:pic>
        <p:nvPicPr>
          <p:cNvPr id="8" name="Segnaposto contenuto 7" descr="images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068961"/>
            <a:ext cx="4968552" cy="3312368"/>
          </a:xfrm>
        </p:spPr>
      </p:pic>
      <p:sp>
        <p:nvSpPr>
          <p:cNvPr id="9" name="Rettangolo 8"/>
          <p:cNvSpPr/>
          <p:nvPr/>
        </p:nvSpPr>
        <p:spPr>
          <a:xfrm>
            <a:off x="179512" y="1484785"/>
            <a:ext cx="511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  <a:cs typeface="Adobe Devanagari" pitchFamily="18" charset="0"/>
              </a:rPr>
              <a:t> 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 Questa scoperta ha permesso di sfruttare al massimo le potenzialità della microscopia elettronica. Nel 2013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si è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riusciti a raggiungere la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tanto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risoluzione atomica, e ora i ricercatori riescono a ottenere,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la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struttura tridimensionale delle biomolecole. 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Adobe Myungjo Std M" pitchFamily="18" charset="-128"/>
              <a:ea typeface="Adobe Myungjo Std M" pitchFamily="18" charset="-128"/>
              <a:cs typeface="Adobe Devanagari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508104" y="1484784"/>
            <a:ext cx="3312368" cy="316835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Adobe Myungjo Std M" pitchFamily="18" charset="-128"/>
                <a:ea typeface="Adobe Myungjo Std M" pitchFamily="18" charset="-128"/>
              </a:rPr>
              <a:t>Jacques </a:t>
            </a:r>
            <a:r>
              <a:rPr lang="it-IT" b="1" dirty="0" err="1">
                <a:latin typeface="Adobe Myungjo Std M" pitchFamily="18" charset="-128"/>
                <a:ea typeface="Adobe Myungjo Std M" pitchFamily="18" charset="-128"/>
              </a:rPr>
              <a:t>Dubochet</a:t>
            </a:r>
            <a:r>
              <a:rPr lang="it-IT" dirty="0">
                <a:latin typeface="Adobe Myungjo Std M" pitchFamily="18" charset="-128"/>
                <a:ea typeface="Adobe Myungjo Std M" pitchFamily="18" charset="-128"/>
              </a:rPr>
              <a:t> ha avuto </a:t>
            </a:r>
            <a:r>
              <a:rPr lang="it-IT" dirty="0" smtClean="0">
                <a:latin typeface="Adobe Myungjo Std M" pitchFamily="18" charset="-128"/>
                <a:ea typeface="Adobe Myungjo Std M" pitchFamily="18" charset="-128"/>
              </a:rPr>
              <a:t> </a:t>
            </a:r>
            <a:r>
              <a:rPr lang="it-IT" dirty="0">
                <a:latin typeface="Adobe Myungjo Std M" pitchFamily="18" charset="-128"/>
                <a:ea typeface="Adobe Myungjo Std M" pitchFamily="18" charset="-128"/>
              </a:rPr>
              <a:t>il merito di aggiungere l'acqua alla microscopia elettronica. Di norma, l'acqua liquida contenuta nelle cellule evapora nel vuoto di un microscopio elettronico, e questo causa il collasso delle biomolecole che si vogliono analizzare. 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508104" y="4941168"/>
            <a:ext cx="3312368" cy="1440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 </a:t>
            </a:r>
            <a:r>
              <a:rPr lang="it-IT" dirty="0">
                <a:latin typeface="Adobe Myungjo Std M" pitchFamily="18" charset="-128"/>
                <a:ea typeface="Adobe Myungjo Std M" pitchFamily="18" charset="-128"/>
              </a:rPr>
              <a:t>per congelare questa preziosa acqua non si può utilizzare il congelamento lento tradizionale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699792" y="1214422"/>
            <a:ext cx="54441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0" dirty="0" smtClean="0">
                <a:latin typeface="Adobe Ming Std L" pitchFamily="18" charset="-128"/>
                <a:ea typeface="Adobe Ming Std L" pitchFamily="18" charset="-128"/>
              </a:rPr>
              <a:t>Mele </a:t>
            </a:r>
            <a:r>
              <a:rPr lang="it-IT" sz="10000" dirty="0" smtClean="0">
                <a:latin typeface="Adobe Ming Std L" pitchFamily="18" charset="-128"/>
                <a:ea typeface="Adobe Ming Std L" pitchFamily="18" charset="-128"/>
              </a:rPr>
              <a:t>F</a:t>
            </a:r>
            <a:r>
              <a:rPr lang="it-IT" sz="10000" dirty="0" smtClean="0">
                <a:latin typeface="Adobe Ming Std L" pitchFamily="18" charset="-128"/>
                <a:ea typeface="Adobe Ming Std L" pitchFamily="18" charset="-128"/>
              </a:rPr>
              <a:t>ederica 4C</a:t>
            </a:r>
            <a:endParaRPr lang="it-IT" sz="10000" dirty="0">
              <a:latin typeface="Adobe Ming Std L" pitchFamily="18" charset="-128"/>
              <a:ea typeface="Adobe Ming Std L" pitchFamily="18" charset="-12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81</TotalTime>
  <Words>52</Words>
  <Application>Microsoft Office PowerPoint</Application>
  <PresentationFormat>Presentazione su schermo (4:3)</PresentationFormat>
  <Paragraphs>11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Città</vt:lpstr>
      <vt:lpstr>Diapositiva 1</vt:lpstr>
      <vt:lpstr>“Per aver sviluppato la microscopia crioelettrica e le strutture delle biomolecole”</vt:lpstr>
      <vt:lpstr>La “microscopia crioelettrica’’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Daniele Mele</dc:creator>
  <cp:lastModifiedBy>Utente Windows</cp:lastModifiedBy>
  <cp:revision>4</cp:revision>
  <dcterms:created xsi:type="dcterms:W3CDTF">2017-10-12T13:27:32Z</dcterms:created>
  <dcterms:modified xsi:type="dcterms:W3CDTF">2018-04-27T19:21:32Z</dcterms:modified>
</cp:coreProperties>
</file>