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8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47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3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076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91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77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8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208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99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60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aggiungere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5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4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xmlns="" id="{3B080B97-13FC-904A-B12F-A2D521E8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2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6825B1-33E9-394F-B34A-DC9424DA1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508" y="2105526"/>
            <a:ext cx="8825658" cy="900538"/>
          </a:xfrm>
        </p:spPr>
        <p:txBody>
          <a:bodyPr>
            <a:noAutofit/>
          </a:bodyPr>
          <a:lstStyle/>
          <a:p>
            <a:r>
              <a:rPr lang="it-IT" sz="7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ONDE GRAVITAZIONALI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A28E02E-D99A-C540-AFF3-8342FE73E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456" y="3425658"/>
            <a:ext cx="4349761" cy="300790"/>
          </a:xfrm>
        </p:spPr>
        <p:txBody>
          <a:bodyPr>
            <a:noAutofit/>
          </a:bodyPr>
          <a:lstStyle/>
          <a:p>
            <a:r>
              <a:rPr lang="it-IT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PREMIO NOBEL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08502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7850BAB4-F915-0046-9E82-E1ECF128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38" y="-107045"/>
            <a:ext cx="10742941" cy="1921710"/>
          </a:xfrm>
        </p:spPr>
        <p:txBody>
          <a:bodyPr>
            <a:normAutofit/>
          </a:bodyPr>
          <a:lstStyle/>
          <a:p>
            <a:endParaRPr lang="it-IT" sz="2000" dirty="0">
              <a:solidFill>
                <a:schemeClr val="tx1">
                  <a:lumMod val="90000"/>
                  <a:lumOff val="10000"/>
                </a:schemeClr>
              </a:solidFill>
              <a:latin typeface="Edwardian Script ITC" panose="020F0502020204030204" pitchFamily="34" charset="0"/>
            </a:endParaRPr>
          </a:p>
          <a:p>
            <a:endParaRPr lang="it-IT" sz="2400" dirty="0">
              <a:solidFill>
                <a:schemeClr val="tx1">
                  <a:lumMod val="90000"/>
                  <a:lumOff val="10000"/>
                </a:schemeClr>
              </a:solidFill>
              <a:latin typeface="Lucida Calligraphy" panose="020F0502020204030204" pitchFamily="34" charset="0"/>
            </a:endParaRPr>
          </a:p>
          <a:p>
            <a:r>
              <a:rPr lang="it-IT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Lucida Calligraphy" panose="020F0502020204030204" pitchFamily="34" charset="0"/>
              </a:rPr>
              <a:t>Il  Premio Nobel  per la scoperta delle </a:t>
            </a:r>
            <a:r>
              <a:rPr lang="it-IT" sz="2400" dirty="0">
                <a:solidFill>
                  <a:srgbClr val="0070C0"/>
                </a:solidFill>
                <a:latin typeface="Lucida Calligraphy" panose="020F0502020204030204" pitchFamily="34" charset="0"/>
              </a:rPr>
              <a:t>onde gravitazionali </a:t>
            </a:r>
            <a:r>
              <a:rPr lang="it-IT" sz="2400" dirty="0">
                <a:solidFill>
                  <a:schemeClr val="bg1">
                    <a:lumMod val="10000"/>
                  </a:schemeClr>
                </a:solidFill>
                <a:latin typeface="Lucida Calligraphy" panose="03010101010101010101" pitchFamily="66" charset="77"/>
              </a:rPr>
              <a:t>è stato assegnato a </a:t>
            </a:r>
            <a:r>
              <a:rPr lang="it-IT" sz="2400" dirty="0">
                <a:solidFill>
                  <a:srgbClr val="FF0000"/>
                </a:solidFill>
                <a:latin typeface="Lucida Calligraphy" panose="03010101010101010101" pitchFamily="66" charset="77"/>
              </a:rPr>
              <a:t>Kip </a:t>
            </a:r>
            <a:r>
              <a:rPr lang="it-IT" sz="2400" dirty="0" err="1">
                <a:solidFill>
                  <a:srgbClr val="FF0000"/>
                </a:solidFill>
                <a:latin typeface="Lucida Calligraphy" panose="03010101010101010101" pitchFamily="66" charset="77"/>
              </a:rPr>
              <a:t>Thorne,Barry</a:t>
            </a:r>
            <a:r>
              <a:rPr lang="it-IT" sz="2400" dirty="0">
                <a:solidFill>
                  <a:srgbClr val="FF0000"/>
                </a:solidFill>
                <a:latin typeface="Lucida Calligraphy" panose="03010101010101010101" pitchFamily="66" charset="77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Lucida Calligraphy" panose="03010101010101010101" pitchFamily="66" charset="77"/>
              </a:rPr>
              <a:t>Barish</a:t>
            </a:r>
            <a:r>
              <a:rPr lang="it-IT" sz="2400" dirty="0">
                <a:solidFill>
                  <a:srgbClr val="FF0000"/>
                </a:solidFill>
                <a:latin typeface="Lucida Calligraphy" panose="03010101010101010101" pitchFamily="66" charset="77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Lucida Calligraphy" panose="03010101010101010101" pitchFamily="66" charset="77"/>
              </a:rPr>
              <a:t>e</a:t>
            </a:r>
            <a:r>
              <a:rPr lang="it-IT" sz="2400" dirty="0">
                <a:solidFill>
                  <a:srgbClr val="FF0000"/>
                </a:solidFill>
                <a:latin typeface="Lucida Calligraphy" panose="03010101010101010101" pitchFamily="66" charset="77"/>
              </a:rPr>
              <a:t> Rainer Weiss.</a:t>
            </a:r>
            <a:endParaRPr lang="it-IT" sz="2400" dirty="0">
              <a:solidFill>
                <a:srgbClr val="0070C0"/>
              </a:solidFill>
              <a:latin typeface="Lucida Calligraphy" panose="020F050202020403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xmlns="" id="{5BB9AE32-847E-7147-B658-7721F773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" t="5035" r="588" b="-1245"/>
          <a:stretch/>
        </p:blipFill>
        <p:spPr>
          <a:xfrm>
            <a:off x="7474284" y="2115742"/>
            <a:ext cx="4110790" cy="2255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B651093-8929-874E-8E01-BCCC47AA858B}"/>
              </a:ext>
            </a:extLst>
          </p:cNvPr>
          <p:cNvSpPr txBox="1"/>
          <p:nvPr/>
        </p:nvSpPr>
        <p:spPr>
          <a:xfrm>
            <a:off x="691738" y="2115742"/>
            <a:ext cx="6782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latin typeface="Lucida Calligraphy" panose="03010101010101010101" pitchFamily="66" charset="77"/>
              </a:rPr>
              <a:t>Le onde gravitazionali sono vibrazioni dello spazio-tempo provocate dai fenomeni più violenti dell'universo, come collisioni di buchi neri, esplosioni </a:t>
            </a:r>
            <a:r>
              <a:rPr lang="it-IT" sz="2400">
                <a:latin typeface="Lucida Calligraphy" panose="03010101010101010101" pitchFamily="66" charset="77"/>
              </a:rPr>
              <a:t>di supernove </a:t>
            </a:r>
            <a:r>
              <a:rPr lang="it-IT" sz="2400" dirty="0">
                <a:latin typeface="Lucida Calligraphy" panose="03010101010101010101" pitchFamily="66" charset="77"/>
              </a:rPr>
              <a:t>o il Big Bang 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AA446A4-7D5D-DB41-8173-002523FAADD2}"/>
              </a:ext>
            </a:extLst>
          </p:cNvPr>
          <p:cNvSpPr txBox="1"/>
          <p:nvPr/>
        </p:nvSpPr>
        <p:spPr>
          <a:xfrm>
            <a:off x="691738" y="4839051"/>
            <a:ext cx="1089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latin typeface="Lucida Calligraphy" panose="03010101010101010101" pitchFamily="66" charset="77"/>
              </a:rPr>
              <a:t>Previste un secolo fa dalla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77"/>
              </a:rPr>
              <a:t>teoria della Relatività </a:t>
            </a:r>
            <a:r>
              <a:rPr lang="it-IT" sz="2400" dirty="0">
                <a:latin typeface="Lucida Calligraphy" panose="03010101010101010101" pitchFamily="66" charset="77"/>
              </a:rPr>
              <a:t>di Albert Einstein ma viste per la prima volta nel settembre 2015, la scoperta fu annunciata l'11 febbraio 2016 .</a:t>
            </a:r>
          </a:p>
        </p:txBody>
      </p:sp>
    </p:spTree>
    <p:extLst>
      <p:ext uri="{BB962C8B-B14F-4D97-AF65-F5344CB8AC3E}">
        <p14:creationId xmlns:p14="http://schemas.microsoft.com/office/powerpoint/2010/main" xmlns="" val="335157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1A2A2F4-E1D3-4046-BDEF-25E75EDC440B}"/>
              </a:ext>
            </a:extLst>
          </p:cNvPr>
          <p:cNvSpPr txBox="1"/>
          <p:nvPr/>
        </p:nvSpPr>
        <p:spPr>
          <a:xfrm>
            <a:off x="718155" y="751766"/>
            <a:ext cx="1074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latin typeface="Lucida Calligraphy" panose="03010101010101010101" pitchFamily="66" charset="77"/>
              </a:rPr>
              <a:t>Le onde gravitazionali si propagano nell'universo grazie alla presenza di masse enormi che viaggiano ad alta velocità.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25F97F3-7C19-CD4D-8F9F-79026CA464C9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4F2C754-33C0-C440-9936-22819942A790}"/>
              </a:ext>
            </a:extLst>
          </p:cNvPr>
          <p:cNvSpPr txBox="1"/>
          <p:nvPr/>
        </p:nvSpPr>
        <p:spPr>
          <a:xfrm>
            <a:off x="5178576" y="2517624"/>
            <a:ext cx="1828800" cy="182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18E38B5-6D60-1A44-A9F7-A92B20A6F072}"/>
              </a:ext>
            </a:extLst>
          </p:cNvPr>
          <p:cNvSpPr txBox="1"/>
          <p:nvPr/>
        </p:nvSpPr>
        <p:spPr>
          <a:xfrm>
            <a:off x="728499" y="2096453"/>
            <a:ext cx="5364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latin typeface="Lucida Calligraphy" panose="03010101010101010101" pitchFamily="66" charset="77"/>
              </a:rPr>
              <a:t>I corpi dotati di massa deformano lo spazio-tempo che li circonda.Lo spazio-tempo viene visto come un reticolo </a:t>
            </a:r>
            <a:r>
              <a:rPr lang="it-IT" sz="2400" dirty="0" err="1">
                <a:latin typeface="Lucida Calligraphy" panose="03010101010101010101" pitchFamily="66" charset="77"/>
              </a:rPr>
              <a:t>elastico,e</a:t>
            </a:r>
            <a:r>
              <a:rPr lang="it-IT" sz="2400" dirty="0">
                <a:latin typeface="Lucida Calligraphy" panose="03010101010101010101" pitchFamily="66" charset="77"/>
              </a:rPr>
              <a:t> le masse che lo </a:t>
            </a:r>
            <a:r>
              <a:rPr lang="it-IT" sz="2400" dirty="0" err="1">
                <a:latin typeface="Lucida Calligraphy" panose="03010101010101010101" pitchFamily="66" charset="77"/>
              </a:rPr>
              <a:t>deformano,condizionando</a:t>
            </a:r>
            <a:r>
              <a:rPr lang="it-IT" sz="2400" dirty="0">
                <a:latin typeface="Lucida Calligraphy" panose="03010101010101010101" pitchFamily="66" charset="77"/>
              </a:rPr>
              <a:t> in tal modo il moto di altri corpi </a:t>
            </a:r>
            <a:r>
              <a:rPr lang="it-IT" sz="2400" dirty="0" err="1">
                <a:latin typeface="Lucida Calligraphy" panose="03010101010101010101" pitchFamily="66" charset="77"/>
              </a:rPr>
              <a:t>vicini,che</a:t>
            </a:r>
            <a:r>
              <a:rPr lang="it-IT" sz="2400" dirty="0">
                <a:latin typeface="Lucida Calligraphy" panose="03010101010101010101" pitchFamily="66" charset="77"/>
              </a:rPr>
              <a:t> percorreranno delle distanze nello spazio-tempo curvo.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xmlns="" id="{B54AD0B3-4A9D-E345-8449-B8B756C7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47" y="2096453"/>
            <a:ext cx="5201350" cy="37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09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BDF84F8-81C2-B445-98A7-A75D6F5C9224}"/>
              </a:ext>
            </a:extLst>
          </p:cNvPr>
          <p:cNvSpPr txBox="1"/>
          <p:nvPr/>
        </p:nvSpPr>
        <p:spPr>
          <a:xfrm>
            <a:off x="618290" y="238626"/>
            <a:ext cx="1097881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C62E3B7-AEDD-6247-A76E-9FE25860E55E}"/>
              </a:ext>
            </a:extLst>
          </p:cNvPr>
          <p:cNvSpPr txBox="1"/>
          <p:nvPr/>
        </p:nvSpPr>
        <p:spPr>
          <a:xfrm>
            <a:off x="5184942" y="251125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FD53007-44CB-6048-B773-FBFAD0D13ED7}"/>
              </a:ext>
            </a:extLst>
          </p:cNvPr>
          <p:cNvSpPr txBox="1"/>
          <p:nvPr/>
        </p:nvSpPr>
        <p:spPr>
          <a:xfrm>
            <a:off x="618290" y="238626"/>
            <a:ext cx="6827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Lucida Calligraphy" panose="03010101010101010101" pitchFamily="66" charset="77"/>
              </a:rPr>
              <a:t>Albert Einstein aveva </a:t>
            </a:r>
            <a:r>
              <a:rPr lang="it-IT" sz="2400" dirty="0" err="1">
                <a:latin typeface="Lucida Calligraphy" panose="03010101010101010101" pitchFamily="66" charset="77"/>
              </a:rPr>
              <a:t>ragione,ma</a:t>
            </a:r>
            <a:r>
              <a:rPr lang="it-IT" sz="2400" dirty="0">
                <a:latin typeface="Lucida Calligraphy" panose="03010101010101010101" pitchFamily="66" charset="77"/>
              </a:rPr>
              <a:t> solamente nel  XXI secolo gli scienziati hanno potuto confermare le sue </a:t>
            </a:r>
            <a:r>
              <a:rPr lang="it-IT" sz="2400" dirty="0" err="1">
                <a:latin typeface="Lucida Calligraphy" panose="03010101010101010101" pitchFamily="66" charset="77"/>
              </a:rPr>
              <a:t>ipotesi,grazie</a:t>
            </a:r>
            <a:r>
              <a:rPr lang="it-IT" sz="2400" dirty="0">
                <a:latin typeface="Lucida Calligraphy" panose="03010101010101010101" pitchFamily="66" charset="77"/>
              </a:rPr>
              <a:t> a degli strumenti sofisticati nati grazie ad anni di ricerche.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xmlns="" id="{537065D3-92D7-0A4A-A258-34C8CEDD7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208" y="238626"/>
            <a:ext cx="3898900" cy="5266221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92A67A67-F113-8040-93D7-5B386B5D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0" y="2757903"/>
            <a:ext cx="5816867" cy="2751422"/>
          </a:xfrm>
          <a:prstGeom prst="rect">
            <a:avLst/>
          </a:prstGeom>
        </p:spPr>
      </p:pic>
      <p:cxnSp>
        <p:nvCxnSpPr>
          <p:cNvPr id="9" name="Connettore diritto con freccia 8">
            <a:extLst>
              <a:ext uri="{FF2B5EF4-FFF2-40B4-BE49-F238E27FC236}">
                <a16:creationId xmlns:a16="http://schemas.microsoft.com/office/drawing/2014/main" xmlns="" id="{391B1E1B-1AB1-F044-A35C-0E6451A1E57C}"/>
              </a:ext>
            </a:extLst>
          </p:cNvPr>
          <p:cNvCxnSpPr>
            <a:cxnSpLocks/>
          </p:cNvCxnSpPr>
          <p:nvPr/>
        </p:nvCxnSpPr>
        <p:spPr>
          <a:xfrm>
            <a:off x="1510632" y="5476105"/>
            <a:ext cx="0" cy="272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xmlns="" id="{58B3CC81-6A8B-AE4F-95A7-671431EBEB5B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5460197" y="5504847"/>
            <a:ext cx="0" cy="243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con freccia 21">
            <a:extLst>
              <a:ext uri="{FF2B5EF4-FFF2-40B4-BE49-F238E27FC236}">
                <a16:creationId xmlns:a16="http://schemas.microsoft.com/office/drawing/2014/main" xmlns="" id="{4B43A97B-8EE9-F744-BD1D-6ED64E84128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526724" y="5509325"/>
            <a:ext cx="0" cy="23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49FA834F-0A13-5542-908E-88D085386C81}"/>
              </a:ext>
            </a:extLst>
          </p:cNvPr>
          <p:cNvSpPr txBox="1"/>
          <p:nvPr/>
        </p:nvSpPr>
        <p:spPr>
          <a:xfrm>
            <a:off x="744288" y="574842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>
                <a:latin typeface="Lucida Calligraphy" panose="03010101010101010101" pitchFamily="66" charset="77"/>
              </a:rPr>
              <a:t>   Rainer</a:t>
            </a:r>
          </a:p>
          <a:p>
            <a:pPr algn="l"/>
            <a:r>
              <a:rPr lang="it-IT" sz="2000" dirty="0">
                <a:latin typeface="Lucida Calligraphy" panose="03010101010101010101" pitchFamily="66" charset="77"/>
              </a:rPr>
              <a:t>    Weiss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E907BF11-595C-7340-9E0E-5353F4F1BB2F}"/>
              </a:ext>
            </a:extLst>
          </p:cNvPr>
          <p:cNvSpPr txBox="1"/>
          <p:nvPr/>
        </p:nvSpPr>
        <p:spPr>
          <a:xfrm>
            <a:off x="2612323" y="572027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       </a:t>
            </a:r>
            <a:r>
              <a:rPr lang="it-IT" sz="2000" dirty="0">
                <a:latin typeface="Lucida Calligraphy" panose="03010101010101010101" pitchFamily="66" charset="77"/>
              </a:rPr>
              <a:t>Barry</a:t>
            </a:r>
          </a:p>
          <a:p>
            <a:pPr algn="l"/>
            <a:r>
              <a:rPr lang="it-IT" sz="2000" dirty="0">
                <a:latin typeface="Lucida Calligraphy" panose="03010101010101010101" pitchFamily="66" charset="77"/>
              </a:rPr>
              <a:t>  </a:t>
            </a:r>
            <a:r>
              <a:rPr lang="it-IT" sz="2000" dirty="0" err="1">
                <a:latin typeface="Lucida Calligraphy" panose="03010101010101010101" pitchFamily="66" charset="77"/>
              </a:rPr>
              <a:t>C.Barish</a:t>
            </a: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B1AB7CE6-F547-E844-9A67-0E1DCF4D5F83}"/>
              </a:ext>
            </a:extLst>
          </p:cNvPr>
          <p:cNvSpPr txBox="1"/>
          <p:nvPr/>
        </p:nvSpPr>
        <p:spPr>
          <a:xfrm>
            <a:off x="4463180" y="5748421"/>
            <a:ext cx="199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>
                <a:latin typeface="Lucida Calligraphy" panose="03010101010101010101" pitchFamily="66" charset="77"/>
              </a:rPr>
              <a:t>       Kip</a:t>
            </a:r>
          </a:p>
          <a:p>
            <a:pPr algn="l"/>
            <a:r>
              <a:rPr lang="it-IT" sz="2000" dirty="0">
                <a:latin typeface="Lucida Calligraphy" panose="03010101010101010101" pitchFamily="66" charset="77"/>
              </a:rPr>
              <a:t>   S.Thorne</a:t>
            </a:r>
          </a:p>
        </p:txBody>
      </p:sp>
    </p:spTree>
    <p:extLst>
      <p:ext uri="{BB962C8B-B14F-4D97-AF65-F5344CB8AC3E}">
        <p14:creationId xmlns:p14="http://schemas.microsoft.com/office/powerpoint/2010/main" xmlns="" val="82975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Personalizzato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ONDE GRAVITAZIONALI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 GRAVITAZIONALI</dc:title>
  <dc:creator>PC</dc:creator>
  <cp:lastModifiedBy>Utente Windows</cp:lastModifiedBy>
  <cp:revision>6</cp:revision>
  <dcterms:modified xsi:type="dcterms:W3CDTF">2018-04-27T19:07:43Z</dcterms:modified>
</cp:coreProperties>
</file>